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66" r:id="rId8"/>
    <p:sldId id="265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CC3399"/>
    <a:srgbClr val="0066FF"/>
    <a:srgbClr val="CC6600"/>
    <a:srgbClr val="66FFFF"/>
    <a:srgbClr val="1C1C1C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36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6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12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72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87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0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9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7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5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9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85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7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52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4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65AE-4249-4DD5-9D27-2F818950ABBF}" type="datetimeFigureOut">
              <a:rPr lang="hu-HU" smtClean="0"/>
              <a:t>2021. 11. 17.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694B53-F718-41F7-A293-5DE07B12CF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79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3" y="0"/>
            <a:ext cx="653467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4982" y="3232821"/>
            <a:ext cx="7322139" cy="1638982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Zelk Zoltán: Mese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55519" y="501281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hu-HU" sz="3600" b="1" cap="none" dirty="0" smtClean="0">
                <a:solidFill>
                  <a:srgbClr val="C00000"/>
                </a:solidFill>
              </a:rPr>
              <a:t>Ok.: 50 – 51.o.</a:t>
            </a:r>
            <a:endParaRPr lang="hu-HU" sz="36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6016" y="0"/>
            <a:ext cx="9922933" cy="1314450"/>
          </a:xfrm>
        </p:spPr>
        <p:txBody>
          <a:bodyPr/>
          <a:lstStyle/>
          <a:p>
            <a:pPr algn="l"/>
            <a:r>
              <a:rPr lang="hu-HU" sz="2400" b="1" dirty="0">
                <a:solidFill>
                  <a:schemeClr val="tx1"/>
                </a:solidFill>
              </a:rPr>
              <a:t>10. </a:t>
            </a:r>
            <a:r>
              <a:rPr lang="hu-HU" sz="2400" b="1" dirty="0" smtClean="0">
                <a:solidFill>
                  <a:schemeClr val="tx1"/>
                </a:solidFill>
              </a:rPr>
              <a:t>Húzd alá a vers sorvégeinek összecsengő szavait, majd színezd </a:t>
            </a:r>
            <a:r>
              <a:rPr lang="hu-HU" sz="2400" b="1" dirty="0">
                <a:solidFill>
                  <a:schemeClr val="tx1"/>
                </a:solidFill>
              </a:rPr>
              <a:t>azonos </a:t>
            </a:r>
            <a:r>
              <a:rPr lang="hu-HU" sz="2400" b="1" dirty="0" smtClean="0">
                <a:solidFill>
                  <a:schemeClr val="tx1"/>
                </a:solidFill>
              </a:rPr>
              <a:t>színűre! </a:t>
            </a:r>
            <a:endParaRPr lang="hu-HU" sz="2400" dirty="0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618439" y="1347606"/>
            <a:ext cx="10536647" cy="5021817"/>
            <a:chOff x="618439" y="1347606"/>
            <a:chExt cx="10536647" cy="5021817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439" y="4988298"/>
              <a:ext cx="10536647" cy="1381125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613" y="1347606"/>
              <a:ext cx="7799293" cy="3508997"/>
            </a:xfrm>
            <a:prstGeom prst="rect">
              <a:avLst/>
            </a:prstGeom>
          </p:spPr>
        </p:pic>
      </p:grpSp>
      <p:cxnSp>
        <p:nvCxnSpPr>
          <p:cNvPr id="10" name="Egyenes összekötő 9"/>
          <p:cNvCxnSpPr/>
          <p:nvPr/>
        </p:nvCxnSpPr>
        <p:spPr>
          <a:xfrm>
            <a:off x="3576918" y="2178424"/>
            <a:ext cx="605117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971801" y="2528047"/>
            <a:ext cx="874058" cy="4483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855260" y="2873188"/>
            <a:ext cx="1420905" cy="8964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2855260" y="3219912"/>
            <a:ext cx="1537446" cy="2898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3576918" y="3872753"/>
            <a:ext cx="6992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408830" y="4199964"/>
            <a:ext cx="6992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408830" y="4518212"/>
            <a:ext cx="77320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3320304" y="4847639"/>
            <a:ext cx="77320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696635" y="2178424"/>
            <a:ext cx="130436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6190129" y="2519083"/>
            <a:ext cx="130436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7180729" y="2873188"/>
            <a:ext cx="927847" cy="896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7227793" y="3197500"/>
            <a:ext cx="927847" cy="896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7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2875" y="1869141"/>
            <a:ext cx="9922933" cy="1314450"/>
          </a:xfrm>
        </p:spPr>
        <p:txBody>
          <a:bodyPr/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</a:rPr>
              <a:t>Köszönöm szépen a figyelmedet! </a:t>
            </a:r>
            <a:endParaRPr lang="hu-H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81397" y="2415915"/>
            <a:ext cx="1286655" cy="128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7322" y="515773"/>
            <a:ext cx="9450743" cy="683440"/>
          </a:xfrm>
        </p:spPr>
        <p:txBody>
          <a:bodyPr/>
          <a:lstStyle/>
          <a:p>
            <a:pPr algn="l"/>
            <a:r>
              <a:rPr lang="hu-HU" sz="4800" b="1" dirty="0" smtClean="0">
                <a:solidFill>
                  <a:schemeClr val="tx1"/>
                </a:solidFill>
              </a:rPr>
              <a:t>2. Hallgasd meg a verset!</a:t>
            </a:r>
            <a:endParaRPr lang="hu-HU" sz="4800" b="1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2067" y="2348328"/>
            <a:ext cx="7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108853" y="4120640"/>
            <a:ext cx="7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2067" y="4148052"/>
            <a:ext cx="7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2</a:t>
            </a:r>
            <a:r>
              <a:rPr lang="hu-HU" sz="2800" b="1" dirty="0" smtClean="0">
                <a:solidFill>
                  <a:srgbClr val="FF0000"/>
                </a:solidFill>
              </a:rPr>
              <a:t>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15115" y="2370916"/>
            <a:ext cx="7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859905" y="429077"/>
            <a:ext cx="9787692" cy="6165030"/>
            <a:chOff x="859905" y="429077"/>
            <a:chExt cx="9787692" cy="6165030"/>
          </a:xfrm>
        </p:grpSpPr>
        <p:sp>
          <p:nvSpPr>
            <p:cNvPr id="8" name="Szövegdoboz 7"/>
            <p:cNvSpPr txBox="1"/>
            <p:nvPr/>
          </p:nvSpPr>
          <p:spPr>
            <a:xfrm>
              <a:off x="859905" y="5947776"/>
              <a:ext cx="7779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/>
                <a:t>Számozd </a:t>
              </a:r>
              <a:r>
                <a:rPr lang="hu-HU" sz="3600" b="1" dirty="0" smtClean="0"/>
                <a:t>meg a versszakokat!</a:t>
              </a:r>
              <a:endParaRPr lang="hu-HU" sz="3600" b="1" dirty="0"/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1117322" y="429077"/>
              <a:ext cx="9530275" cy="5518699"/>
              <a:chOff x="1037790" y="532619"/>
              <a:chExt cx="9530275" cy="5518699"/>
            </a:xfrm>
          </p:grpSpPr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790" y="1342980"/>
                <a:ext cx="9225475" cy="4708338"/>
              </a:xfrm>
              <a:prstGeom prst="rect">
                <a:avLst/>
              </a:prstGeom>
            </p:spPr>
          </p:pic>
          <p:pic>
            <p:nvPicPr>
              <p:cNvPr id="3" name="vers_mese_content_1168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9958465" y="532619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14" name="Szövegdoboz 13"/>
          <p:cNvSpPr txBox="1"/>
          <p:nvPr/>
        </p:nvSpPr>
        <p:spPr>
          <a:xfrm>
            <a:off x="5351930" y="2425717"/>
            <a:ext cx="4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3.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472953" y="4249271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4.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9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32313" y="470802"/>
            <a:ext cx="9120960" cy="983244"/>
          </a:xfrm>
        </p:spPr>
        <p:txBody>
          <a:bodyPr/>
          <a:lstStyle/>
          <a:p>
            <a:pPr algn="l"/>
            <a:r>
              <a:rPr lang="hu-HU" sz="3200" b="1" dirty="0" smtClean="0">
                <a:solidFill>
                  <a:schemeClr val="tx1"/>
                </a:solidFill>
              </a:rPr>
              <a:t>3. Miért kaphatta a vers ezt a címet? Melyik versszakból derül ki? Keretezd be!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42" y="1921160"/>
            <a:ext cx="8438994" cy="430694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546361" y="4197246"/>
            <a:ext cx="3867462" cy="1514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7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2587" y="111039"/>
            <a:ext cx="10140291" cy="1193105"/>
          </a:xfrm>
        </p:spPr>
        <p:txBody>
          <a:bodyPr/>
          <a:lstStyle/>
          <a:p>
            <a:pPr algn="l"/>
            <a:r>
              <a:rPr lang="hu-HU" sz="3600" b="1" dirty="0" smtClean="0">
                <a:solidFill>
                  <a:schemeClr val="tx1"/>
                </a:solidFill>
              </a:rPr>
              <a:t>4. Milyen világot mutat be a vers? Színezd be a megfelelő kifejezéseket!</a:t>
            </a:r>
            <a:endParaRPr lang="hu-HU" sz="3600" b="1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87" y="1630179"/>
            <a:ext cx="10395124" cy="105713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39449" y="1768839"/>
            <a:ext cx="1558977" cy="629587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717458" y="1768839"/>
            <a:ext cx="2267957" cy="629587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77479" y="365872"/>
            <a:ext cx="10380134" cy="683439"/>
          </a:xfrm>
        </p:spPr>
        <p:txBody>
          <a:bodyPr/>
          <a:lstStyle/>
          <a:p>
            <a:pPr algn="l"/>
            <a:r>
              <a:rPr lang="hu-HU" sz="3200" b="1" dirty="0" smtClean="0">
                <a:solidFill>
                  <a:schemeClr val="tx1"/>
                </a:solidFill>
              </a:rPr>
              <a:t>5. Ki a vers beszélője? Húzd alá, ami igaz lehet!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52" y="1291104"/>
            <a:ext cx="9155774" cy="3310876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129553" y="4182036"/>
            <a:ext cx="7234518" cy="2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2508" y="365871"/>
            <a:ext cx="9735557" cy="953263"/>
          </a:xfrm>
        </p:spPr>
        <p:txBody>
          <a:bodyPr/>
          <a:lstStyle/>
          <a:p>
            <a:pPr algn="l"/>
            <a:r>
              <a:rPr lang="hu-HU" sz="2800" b="1" dirty="0" smtClean="0">
                <a:solidFill>
                  <a:schemeClr val="tx1"/>
                </a:solidFill>
              </a:rPr>
              <a:t>6. Milyennek mutatja be a szereplőket a vers beszélője? Kösd össze az összetartozókat!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396" y="2161082"/>
            <a:ext cx="704538" cy="7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69" y="1580837"/>
            <a:ext cx="10517982" cy="3891431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2033665" y="2282877"/>
            <a:ext cx="1693889" cy="944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833648" y="3567005"/>
            <a:ext cx="1874505" cy="1566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073857" y="1930216"/>
            <a:ext cx="1661411" cy="152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927998" y="2365412"/>
            <a:ext cx="1807270" cy="2111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2056149" y="3801296"/>
            <a:ext cx="1693890" cy="991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1923955" y="2586593"/>
            <a:ext cx="1778834" cy="2191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1844" y="330581"/>
            <a:ext cx="9376417" cy="1078493"/>
          </a:xfrm>
        </p:spPr>
        <p:txBody>
          <a:bodyPr/>
          <a:lstStyle/>
          <a:p>
            <a:pPr algn="l"/>
            <a:r>
              <a:rPr lang="hu-HU" sz="3200" b="1" dirty="0" smtClean="0">
                <a:solidFill>
                  <a:schemeClr val="tx1"/>
                </a:solidFill>
              </a:rPr>
              <a:t>7. Miért a réti virágokhoz hasonlítja a meséjét a vers beszélője? Húzd alá!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44" y="1769933"/>
            <a:ext cx="10401963" cy="1707785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891844" y="3297836"/>
            <a:ext cx="5164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7636" y="455812"/>
            <a:ext cx="10320173" cy="998234"/>
          </a:xfrm>
        </p:spPr>
        <p:txBody>
          <a:bodyPr/>
          <a:lstStyle/>
          <a:p>
            <a:pPr algn="l"/>
            <a:r>
              <a:rPr lang="hu-HU" sz="3200" b="1" dirty="0" smtClean="0">
                <a:solidFill>
                  <a:schemeClr val="tx1"/>
                </a:solidFill>
              </a:rPr>
              <a:t>8. Hogyan keletkeztek ezek a mesék? Kösd a versrészlethez azt az állítást!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6" y="1793944"/>
            <a:ext cx="10442026" cy="2427313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1499016" y="3972393"/>
            <a:ext cx="9203961" cy="2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2490" y="470803"/>
            <a:ext cx="7766936" cy="803361"/>
          </a:xfrm>
        </p:spPr>
        <p:txBody>
          <a:bodyPr/>
          <a:lstStyle/>
          <a:p>
            <a:pPr algn="l"/>
            <a:r>
              <a:rPr lang="hu-HU" sz="3200" b="1" dirty="0" smtClean="0">
                <a:solidFill>
                  <a:schemeClr val="tx1"/>
                </a:solidFill>
              </a:rPr>
              <a:t>9. Tegyél </a:t>
            </a:r>
            <a:r>
              <a:rPr lang="hu-H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 </a:t>
            </a:r>
            <a:r>
              <a:rPr lang="hu-HU" sz="32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- t az igaz állítások után!</a:t>
            </a:r>
            <a:r>
              <a:rPr lang="hu-H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0" y="1516189"/>
            <a:ext cx="10805704" cy="239624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711252" y="1633928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870366" y="2194865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921182" y="3242873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711252" y="2714311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82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161</Words>
  <Application>Microsoft Office PowerPoint</Application>
  <PresentationFormat>Szélesvásznú</PresentationFormat>
  <Paragraphs>23</Paragraphs>
  <Slides>11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Symbol</vt:lpstr>
      <vt:lpstr>Trebuchet MS</vt:lpstr>
      <vt:lpstr>Wingdings 3</vt:lpstr>
      <vt:lpstr>Fazetta</vt:lpstr>
      <vt:lpstr>Zelk Zoltán: Mese</vt:lpstr>
      <vt:lpstr>2. Hallgasd meg a verset!</vt:lpstr>
      <vt:lpstr>3. Miért kaphatta a vers ezt a címet? Melyik versszakból derül ki? Keretezd be!</vt:lpstr>
      <vt:lpstr>4. Milyen világot mutat be a vers? Színezd be a megfelelő kifejezéseket!</vt:lpstr>
      <vt:lpstr>5. Ki a vers beszélője? Húzd alá, ami igaz lehet!</vt:lpstr>
      <vt:lpstr>6. Milyennek mutatja be a szereplőket a vers beszélője? Kösd össze az összetartozókat!</vt:lpstr>
      <vt:lpstr>7. Miért a réti virágokhoz hasonlítja a meséjét a vers beszélője? Húzd alá!</vt:lpstr>
      <vt:lpstr>8. Hogyan keletkeztek ezek a mesék? Kösd a versrészlethez azt az állítást!</vt:lpstr>
      <vt:lpstr>9. Tegyél  - t az igaz állítások után! </vt:lpstr>
      <vt:lpstr>10. Húzd alá a vers sorvégeinek összecsengő szavait, majd színezd azonos színűre! </vt:lpstr>
      <vt:lpstr>Köszönöm szépen a figyelmedet!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Zelk Zoltán: Mese</dc:title>
  <dc:creator>User</dc:creator>
  <cp:lastModifiedBy>User</cp:lastModifiedBy>
  <cp:revision>25</cp:revision>
  <dcterms:created xsi:type="dcterms:W3CDTF">2021-11-14T19:50:45Z</dcterms:created>
  <dcterms:modified xsi:type="dcterms:W3CDTF">2021-11-17T11:31:00Z</dcterms:modified>
</cp:coreProperties>
</file>