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0" r:id="rId2"/>
    <p:sldId id="371" r:id="rId3"/>
    <p:sldId id="471" r:id="rId4"/>
    <p:sldId id="466" r:id="rId5"/>
    <p:sldId id="458" r:id="rId6"/>
    <p:sldId id="461" r:id="rId7"/>
    <p:sldId id="463" r:id="rId8"/>
    <p:sldId id="464" r:id="rId9"/>
    <p:sldId id="469" r:id="rId10"/>
    <p:sldId id="475" r:id="rId11"/>
    <p:sldId id="476" r:id="rId12"/>
    <p:sldId id="473" r:id="rId13"/>
    <p:sldId id="453" r:id="rId14"/>
    <p:sldId id="45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BAB05F"/>
    <a:srgbClr val="FFBC01"/>
    <a:srgbClr val="C0CF3A"/>
    <a:srgbClr val="FFEAAF"/>
    <a:srgbClr val="3FB1A9"/>
    <a:srgbClr val="E6AA00"/>
    <a:srgbClr val="E6ECB0"/>
    <a:srgbClr val="FFD765"/>
    <a:srgbClr val="FFE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7" autoAdjust="0"/>
    <p:restoredTop sz="94434" autoAdjust="0"/>
  </p:normalViewPr>
  <p:slideViewPr>
    <p:cSldViewPr snapToGrid="0">
      <p:cViewPr>
        <p:scale>
          <a:sx n="120" d="100"/>
          <a:sy n="120" d="100"/>
        </p:scale>
        <p:origin x="84" y="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pPr/>
              <a:t>2021. 11. 18.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J0TKRTE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405544"/>
            <a:ext cx="8490731" cy="5450781"/>
          </a:xfrm>
          <a:prstGeom prst="rect">
            <a:avLst/>
          </a:prstGeom>
          <a:solidFill>
            <a:srgbClr val="BAB05F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Kérlek Benneteket,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hogy 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segítsetek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a 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gyermeketeknek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a hittanóra tananyagának az 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elsajátításában.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Indítsátok 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el a 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diavetítést, 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z 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animációkat csak így tudják 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látnia gyerekek.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9" y="3097161"/>
            <a:ext cx="1711332" cy="36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0" y="-32466"/>
            <a:ext cx="12191999" cy="1140338"/>
          </a:xfrm>
          <a:prstGeom prst="rect">
            <a:avLst/>
          </a:prstGeom>
          <a:solidFill>
            <a:srgbClr val="BAB05F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JÉZUS MEGSZABADÍT: JAIRUS LÁNYA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0A878B85-97F9-4613-BFB3-9AB653E9CEDD}"/>
              </a:ext>
            </a:extLst>
          </p:cNvPr>
          <p:cNvSpPr txBox="1"/>
          <p:nvPr/>
        </p:nvSpPr>
        <p:spPr>
          <a:xfrm>
            <a:off x="4333088" y="2090172"/>
            <a:ext cx="6154316" cy="2677656"/>
          </a:xfrm>
          <a:prstGeom prst="rect">
            <a:avLst/>
          </a:prstGeom>
          <a:solidFill>
            <a:srgbClr val="BAB05F"/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10000"/>
                  </a:schemeClr>
                </a:solidFill>
              </a:rPr>
              <a:t>Jézus korában csak egy templom volt: Jeruzsálemben. </a:t>
            </a:r>
          </a:p>
          <a:p>
            <a:r>
              <a:rPr lang="hu-HU" sz="2400" dirty="0">
                <a:solidFill>
                  <a:schemeClr val="bg2">
                    <a:lumMod val="10000"/>
                  </a:schemeClr>
                </a:solidFill>
              </a:rPr>
              <a:t>A zsinagóga olyan épület volt más településeken, ahol istentiszteletet tartottak. </a:t>
            </a:r>
          </a:p>
          <a:p>
            <a:r>
              <a:rPr lang="hu-HU" sz="2400" dirty="0">
                <a:solidFill>
                  <a:schemeClr val="bg2">
                    <a:lumMod val="10000"/>
                  </a:schemeClr>
                </a:solidFill>
              </a:rPr>
              <a:t>A zsinagógába imádkozni is jártak az emberek.</a:t>
            </a:r>
          </a:p>
          <a:p>
            <a:r>
              <a:rPr lang="hu-HU" sz="2400" dirty="0">
                <a:solidFill>
                  <a:schemeClr val="bg2">
                    <a:lumMod val="10000"/>
                  </a:schemeClr>
                </a:solidFill>
              </a:rPr>
              <a:t>A gyerekeket is tanították itt.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F8BC431-95C5-4683-982B-558267FB6849}"/>
              </a:ext>
            </a:extLst>
          </p:cNvPr>
          <p:cNvSpPr txBox="1"/>
          <p:nvPr/>
        </p:nvSpPr>
        <p:spPr>
          <a:xfrm>
            <a:off x="402507" y="3077146"/>
            <a:ext cx="421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 a zsinagóga?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E1F4D66-C66B-4BDF-BFE9-88ABF607FA53}"/>
              </a:ext>
            </a:extLst>
          </p:cNvPr>
          <p:cNvSpPr/>
          <p:nvPr/>
        </p:nvSpPr>
        <p:spPr>
          <a:xfrm>
            <a:off x="3092538" y="1449486"/>
            <a:ext cx="7920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48D693F-1321-4C2C-B94E-18880CA8C5D5}"/>
              </a:ext>
            </a:extLst>
          </p:cNvPr>
          <p:cNvSpPr/>
          <p:nvPr/>
        </p:nvSpPr>
        <p:spPr>
          <a:xfrm>
            <a:off x="3092538" y="5301235"/>
            <a:ext cx="7920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E132376-F50C-4BA3-9112-6F3BBB1A923D}"/>
              </a:ext>
            </a:extLst>
          </p:cNvPr>
          <p:cNvSpPr/>
          <p:nvPr/>
        </p:nvSpPr>
        <p:spPr>
          <a:xfrm rot="16200000">
            <a:off x="8963932" y="3432628"/>
            <a:ext cx="3922295" cy="17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2BBED5CD-A0B9-46A1-9A99-CACC7D8F1C2B}"/>
              </a:ext>
            </a:extLst>
          </p:cNvPr>
          <p:cNvSpPr/>
          <p:nvPr/>
        </p:nvSpPr>
        <p:spPr>
          <a:xfrm rot="16200000">
            <a:off x="2579179" y="1787926"/>
            <a:ext cx="851800" cy="17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91ED1115-444D-4CB7-8174-73C8F5062055}"/>
              </a:ext>
            </a:extLst>
          </p:cNvPr>
          <p:cNvSpPr/>
          <p:nvPr/>
        </p:nvSpPr>
        <p:spPr>
          <a:xfrm rot="16200000">
            <a:off x="2590384" y="4979081"/>
            <a:ext cx="838176" cy="16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5479E344-E534-46FC-98CD-B44B70D72898}"/>
              </a:ext>
            </a:extLst>
          </p:cNvPr>
          <p:cNvSpPr/>
          <p:nvPr/>
        </p:nvSpPr>
        <p:spPr>
          <a:xfrm>
            <a:off x="11012538" y="1082842"/>
            <a:ext cx="1179462" cy="4535905"/>
          </a:xfrm>
          <a:prstGeom prst="rect">
            <a:avLst/>
          </a:prstGeom>
          <a:solidFill>
            <a:srgbClr val="BA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5B2DC3F-9AE5-471A-B53E-A416A8EB6D29}"/>
              </a:ext>
            </a:extLst>
          </p:cNvPr>
          <p:cNvSpPr txBox="1"/>
          <p:nvPr/>
        </p:nvSpPr>
        <p:spPr>
          <a:xfrm>
            <a:off x="5301437" y="296616"/>
            <a:ext cx="421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Tudod-e?</a:t>
            </a:r>
          </a:p>
        </p:txBody>
      </p:sp>
    </p:spTree>
    <p:extLst>
      <p:ext uri="{BB962C8B-B14F-4D97-AF65-F5344CB8AC3E}">
        <p14:creationId xmlns:p14="http://schemas.microsoft.com/office/powerpoint/2010/main" val="26862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2" grpId="0" animBg="1"/>
      <p:bldP spid="13" grpId="0" animBg="1"/>
      <p:bldP spid="14" grpId="0" animBg="1"/>
      <p:bldP spid="16" grpId="0" animBg="1"/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0A878B85-97F9-4613-BFB3-9AB653E9CEDD}"/>
              </a:ext>
            </a:extLst>
          </p:cNvPr>
          <p:cNvSpPr txBox="1"/>
          <p:nvPr/>
        </p:nvSpPr>
        <p:spPr>
          <a:xfrm>
            <a:off x="4396605" y="2381298"/>
            <a:ext cx="5311867" cy="1938992"/>
          </a:xfrm>
          <a:prstGeom prst="rect">
            <a:avLst/>
          </a:prstGeom>
          <a:solidFill>
            <a:srgbClr val="BAB05F"/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10000"/>
                  </a:schemeClr>
                </a:solidFill>
              </a:rPr>
              <a:t>Egy zsinagógának három elöljárója lehetett.</a:t>
            </a:r>
          </a:p>
          <a:p>
            <a:r>
              <a:rPr lang="hu-HU" sz="2400" dirty="0">
                <a:solidFill>
                  <a:schemeClr val="bg2">
                    <a:lumMod val="10000"/>
                  </a:schemeClr>
                </a:solidFill>
              </a:rPr>
              <a:t>Ők szervezték az istentiszteleteket, ők voltak felelősek az épületért és a közösség életéért.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F8BC431-95C5-4683-982B-558267FB6849}"/>
              </a:ext>
            </a:extLst>
          </p:cNvPr>
          <p:cNvSpPr txBox="1"/>
          <p:nvPr/>
        </p:nvSpPr>
        <p:spPr>
          <a:xfrm>
            <a:off x="552205" y="2770928"/>
            <a:ext cx="4217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Ki a zsinagógai</a:t>
            </a:r>
          </a:p>
          <a:p>
            <a:r>
              <a:rPr lang="hu-HU" sz="36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elöljáró?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E1F4D66-C66B-4BDF-BFE9-88ABF607FA53}"/>
              </a:ext>
            </a:extLst>
          </p:cNvPr>
          <p:cNvSpPr/>
          <p:nvPr/>
        </p:nvSpPr>
        <p:spPr>
          <a:xfrm>
            <a:off x="3092538" y="1449486"/>
            <a:ext cx="7920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48D693F-1321-4C2C-B94E-18880CA8C5D5}"/>
              </a:ext>
            </a:extLst>
          </p:cNvPr>
          <p:cNvSpPr/>
          <p:nvPr/>
        </p:nvSpPr>
        <p:spPr>
          <a:xfrm>
            <a:off x="3092538" y="5301235"/>
            <a:ext cx="7920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E132376-F50C-4BA3-9112-6F3BBB1A923D}"/>
              </a:ext>
            </a:extLst>
          </p:cNvPr>
          <p:cNvSpPr/>
          <p:nvPr/>
        </p:nvSpPr>
        <p:spPr>
          <a:xfrm rot="16200000">
            <a:off x="8963932" y="3432628"/>
            <a:ext cx="3922295" cy="17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2BBED5CD-A0B9-46A1-9A99-CACC7D8F1C2B}"/>
              </a:ext>
            </a:extLst>
          </p:cNvPr>
          <p:cNvSpPr/>
          <p:nvPr/>
        </p:nvSpPr>
        <p:spPr>
          <a:xfrm rot="16200000">
            <a:off x="2579179" y="1787926"/>
            <a:ext cx="851800" cy="17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91ED1115-444D-4CB7-8174-73C8F5062055}"/>
              </a:ext>
            </a:extLst>
          </p:cNvPr>
          <p:cNvSpPr/>
          <p:nvPr/>
        </p:nvSpPr>
        <p:spPr>
          <a:xfrm rot="16200000">
            <a:off x="2590384" y="4979081"/>
            <a:ext cx="838176" cy="16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5479E344-E534-46FC-98CD-B44B70D72898}"/>
              </a:ext>
            </a:extLst>
          </p:cNvPr>
          <p:cNvSpPr/>
          <p:nvPr/>
        </p:nvSpPr>
        <p:spPr>
          <a:xfrm>
            <a:off x="11012538" y="1082842"/>
            <a:ext cx="1179462" cy="4535905"/>
          </a:xfrm>
          <a:prstGeom prst="rect">
            <a:avLst/>
          </a:prstGeom>
          <a:solidFill>
            <a:srgbClr val="BA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5B2DC3F-9AE5-471A-B53E-A416A8EB6D29}"/>
              </a:ext>
            </a:extLst>
          </p:cNvPr>
          <p:cNvSpPr txBox="1"/>
          <p:nvPr/>
        </p:nvSpPr>
        <p:spPr>
          <a:xfrm>
            <a:off x="5301437" y="296616"/>
            <a:ext cx="421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Tudod-e?</a:t>
            </a:r>
          </a:p>
        </p:txBody>
      </p:sp>
    </p:spTree>
    <p:extLst>
      <p:ext uri="{BB962C8B-B14F-4D97-AF65-F5344CB8AC3E}">
        <p14:creationId xmlns:p14="http://schemas.microsoft.com/office/powerpoint/2010/main" val="40862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2" grpId="0" animBg="1"/>
      <p:bldP spid="13" grpId="0" animBg="1"/>
      <p:bldP spid="14" grpId="0" animBg="1"/>
      <p:bldP spid="16" grpId="0" animBg="1"/>
      <p:bldP spid="1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B1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/>
          <p:nvPr/>
        </p:nvSpPr>
        <p:spPr>
          <a:xfrm flipH="1">
            <a:off x="1552723" y="282603"/>
            <a:ext cx="7249666" cy="936482"/>
          </a:xfrm>
          <a:custGeom>
            <a:avLst/>
            <a:gdLst>
              <a:gd name="connsiteX0" fmla="*/ 6147433 w 6243320"/>
              <a:gd name="connsiteY0" fmla="*/ 0 h 1625600"/>
              <a:gd name="connsiteX1" fmla="*/ 6090920 w 6243320"/>
              <a:gd name="connsiteY1" fmla="*/ 0 h 1625600"/>
              <a:gd name="connsiteX2" fmla="*/ 152400 w 6243320"/>
              <a:gd name="connsiteY2" fmla="*/ 0 h 1625600"/>
              <a:gd name="connsiteX3" fmla="*/ 95887 w 6243320"/>
              <a:gd name="connsiteY3" fmla="*/ 0 h 1625600"/>
              <a:gd name="connsiteX4" fmla="*/ 92302 w 6243320"/>
              <a:gd name="connsiteY4" fmla="*/ 12815 h 1625600"/>
              <a:gd name="connsiteX5" fmla="*/ 0 w 6243320"/>
              <a:gd name="connsiteY5" fmla="*/ 797560 h 1625600"/>
              <a:gd name="connsiteX6" fmla="*/ 92302 w 6243320"/>
              <a:gd name="connsiteY6" fmla="*/ 1582306 h 1625600"/>
              <a:gd name="connsiteX7" fmla="*/ 104415 w 6243320"/>
              <a:gd name="connsiteY7" fmla="*/ 1625600 h 1625600"/>
              <a:gd name="connsiteX8" fmla="*/ 152400 w 6243320"/>
              <a:gd name="connsiteY8" fmla="*/ 1625600 h 1625600"/>
              <a:gd name="connsiteX9" fmla="*/ 6090920 w 6243320"/>
              <a:gd name="connsiteY9" fmla="*/ 1625600 h 1625600"/>
              <a:gd name="connsiteX10" fmla="*/ 6138905 w 6243320"/>
              <a:gd name="connsiteY10" fmla="*/ 1625600 h 1625600"/>
              <a:gd name="connsiteX11" fmla="*/ 6151018 w 6243320"/>
              <a:gd name="connsiteY11" fmla="*/ 1582306 h 1625600"/>
              <a:gd name="connsiteX12" fmla="*/ 6243320 w 6243320"/>
              <a:gd name="connsiteY12" fmla="*/ 797560 h 1625600"/>
              <a:gd name="connsiteX13" fmla="*/ 6151018 w 6243320"/>
              <a:gd name="connsiteY13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320" h="1625600">
                <a:moveTo>
                  <a:pt x="6147433" y="0"/>
                </a:moveTo>
                <a:lnTo>
                  <a:pt x="6090920" y="0"/>
                </a:lnTo>
                <a:lnTo>
                  <a:pt x="152400" y="0"/>
                </a:lnTo>
                <a:lnTo>
                  <a:pt x="95887" y="0"/>
                </a:lnTo>
                <a:lnTo>
                  <a:pt x="92302" y="12815"/>
                </a:lnTo>
                <a:cubicBezTo>
                  <a:pt x="31816" y="265977"/>
                  <a:pt x="0" y="528485"/>
                  <a:pt x="0" y="797560"/>
                </a:cubicBezTo>
                <a:cubicBezTo>
                  <a:pt x="0" y="1066635"/>
                  <a:pt x="31816" y="1329143"/>
                  <a:pt x="92302" y="1582306"/>
                </a:cubicBezTo>
                <a:lnTo>
                  <a:pt x="104415" y="1625600"/>
                </a:lnTo>
                <a:lnTo>
                  <a:pt x="152400" y="1625600"/>
                </a:lnTo>
                <a:lnTo>
                  <a:pt x="6090920" y="1625600"/>
                </a:lnTo>
                <a:lnTo>
                  <a:pt x="6138905" y="1625600"/>
                </a:lnTo>
                <a:lnTo>
                  <a:pt x="6151018" y="1582306"/>
                </a:lnTo>
                <a:cubicBezTo>
                  <a:pt x="6211504" y="1329143"/>
                  <a:pt x="6243320" y="1066635"/>
                  <a:pt x="6243320" y="797560"/>
                </a:cubicBezTo>
                <a:cubicBezTo>
                  <a:pt x="6243320" y="528485"/>
                  <a:pt x="6211504" y="265977"/>
                  <a:pt x="6151018" y="128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algn="ctr"/>
            <a:r>
              <a:rPr lang="hu-HU" sz="2400" dirty="0"/>
              <a:t>Hallgassátok meg az </a:t>
            </a:r>
            <a:r>
              <a:rPr lang="hu-HU" sz="2400" dirty="0" smtClean="0"/>
              <a:t>éneket! </a:t>
            </a:r>
          </a:p>
          <a:p>
            <a:pPr algn="ctr"/>
            <a:r>
              <a:rPr lang="hu-HU" sz="2400" dirty="0" smtClean="0"/>
              <a:t>Kattintsatok </a:t>
            </a:r>
            <a:r>
              <a:rPr lang="hu-HU" sz="2400" dirty="0"/>
              <a:t>a </a:t>
            </a:r>
            <a:r>
              <a:rPr lang="hu-HU" sz="2400" dirty="0" smtClean="0"/>
              <a:t>hangszóróra.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4629" y="1262799"/>
            <a:ext cx="5638800" cy="559520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3429" y="2702873"/>
            <a:ext cx="4398664" cy="3227983"/>
          </a:xfrm>
          <a:prstGeom prst="rect">
            <a:avLst/>
          </a:prstGeom>
        </p:spPr>
      </p:pic>
      <p:pic>
        <p:nvPicPr>
          <p:cNvPr id="6" name="Jairus sír - acapel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754550" y="437625"/>
            <a:ext cx="2066613" cy="20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 smtClean="0">
                <a:solidFill>
                  <a:srgbClr val="BC713D"/>
                </a:solidFill>
                <a:cs typeface="Arial" panose="020B0604020202020204" pitchFamily="34" charset="0"/>
              </a:rPr>
              <a:t>Áldás, békesség </a:t>
            </a:r>
            <a:r>
              <a:rPr lang="hu-HU" sz="2400" dirty="0" smtClean="0">
                <a:solidFill>
                  <a:srgbClr val="BC713D"/>
                </a:solidFill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>
              <a:defRPr/>
            </a:pPr>
            <a:r>
              <a:rPr lang="hu-HU" sz="2400" dirty="0" smtClean="0">
                <a:solidFill>
                  <a:srgbClr val="BC713D"/>
                </a:solidFill>
                <a:cs typeface="Arial" panose="020B0604020202020204" pitchFamily="34" charset="0"/>
                <a:sym typeface="Wingdings" pitchFamily="2" charset="2"/>
              </a:rPr>
              <a:t>Nagy ölelés </a:t>
            </a:r>
          </a:p>
          <a:p>
            <a:pPr algn="ctr">
              <a:defRPr/>
            </a:pPr>
            <a:r>
              <a:rPr lang="hu-HU" sz="2400" dirty="0" err="1" smtClean="0">
                <a:solidFill>
                  <a:srgbClr val="BC713D"/>
                </a:solidFill>
                <a:cs typeface="Arial" panose="020B0604020202020204" pitchFamily="34" charset="0"/>
                <a:sym typeface="Wingdings" pitchFamily="2" charset="2"/>
              </a:rPr>
              <a:t>Gica</a:t>
            </a:r>
            <a:r>
              <a:rPr lang="hu-HU" sz="2400" dirty="0" smtClean="0">
                <a:solidFill>
                  <a:srgbClr val="BC713D"/>
                </a:solidFill>
                <a:cs typeface="Arial" panose="020B0604020202020204" pitchFamily="34" charset="0"/>
                <a:sym typeface="Wingdings" pitchFamily="2" charset="2"/>
              </a:rPr>
              <a:t> néni</a:t>
            </a:r>
            <a:endParaRPr lang="hu-HU" sz="2400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BC71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Köszönöm </a:t>
              </a: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a </a:t>
              </a: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segítségeteket</a:t>
              </a: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kívánom </a:t>
              </a: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8" name="Szövegdoboz 7">
            <a:hlinkClick r:id="rId2"/>
          </p:cNvPr>
          <p:cNvSpPr txBox="1"/>
          <p:nvPr/>
        </p:nvSpPr>
        <p:spPr>
          <a:xfrm>
            <a:off x="508536" y="454089"/>
            <a:ext cx="429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98625" algn="l"/>
              </a:tabLst>
            </a:pPr>
            <a:r>
              <a:rPr lang="hu-HU" sz="2800" dirty="0">
                <a:solidFill>
                  <a:schemeClr val="bg1"/>
                </a:solidFill>
              </a:rPr>
              <a:t>A képek az </a:t>
            </a:r>
            <a:r>
              <a:rPr lang="hu-HU" sz="2800" dirty="0">
                <a:solidFill>
                  <a:schemeClr val="bg1"/>
                </a:solidFill>
                <a:hlinkClick r:id="rId2"/>
              </a:rPr>
              <a:t>itt található </a:t>
            </a:r>
            <a:r>
              <a:rPr lang="hu-HU" sz="2800" dirty="0">
                <a:solidFill>
                  <a:schemeClr val="bg1"/>
                </a:solidFill>
              </a:rPr>
              <a:t>angol nyelvű videóból származnak.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2246769"/>
          </a:xfrm>
          <a:prstGeom prst="rect">
            <a:avLst/>
          </a:prstGeom>
          <a:solidFill>
            <a:srgbClr val="BAB05F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B1A9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643965" y="1186231"/>
            <a:ext cx="8966201" cy="5225454"/>
            <a:chOff x="1643965" y="1587498"/>
            <a:chExt cx="8966201" cy="4485537"/>
          </a:xfrm>
        </p:grpSpPr>
        <p:sp>
          <p:nvSpPr>
            <p:cNvPr id="28" name="Szabadkézi sokszög 27"/>
            <p:cNvSpPr/>
            <p:nvPr/>
          </p:nvSpPr>
          <p:spPr>
            <a:xfrm flipH="1">
              <a:off x="1643965" y="1587498"/>
              <a:ext cx="8966201" cy="4485537"/>
            </a:xfrm>
            <a:custGeom>
              <a:avLst/>
              <a:gdLst>
                <a:gd name="connsiteX0" fmla="*/ 6147433 w 6243320"/>
                <a:gd name="connsiteY0" fmla="*/ 0 h 1625600"/>
                <a:gd name="connsiteX1" fmla="*/ 6090920 w 6243320"/>
                <a:gd name="connsiteY1" fmla="*/ 0 h 1625600"/>
                <a:gd name="connsiteX2" fmla="*/ 152400 w 6243320"/>
                <a:gd name="connsiteY2" fmla="*/ 0 h 1625600"/>
                <a:gd name="connsiteX3" fmla="*/ 95887 w 6243320"/>
                <a:gd name="connsiteY3" fmla="*/ 0 h 1625600"/>
                <a:gd name="connsiteX4" fmla="*/ 92302 w 6243320"/>
                <a:gd name="connsiteY4" fmla="*/ 12815 h 1625600"/>
                <a:gd name="connsiteX5" fmla="*/ 0 w 6243320"/>
                <a:gd name="connsiteY5" fmla="*/ 797560 h 1625600"/>
                <a:gd name="connsiteX6" fmla="*/ 92302 w 6243320"/>
                <a:gd name="connsiteY6" fmla="*/ 1582306 h 1625600"/>
                <a:gd name="connsiteX7" fmla="*/ 104415 w 6243320"/>
                <a:gd name="connsiteY7" fmla="*/ 1625600 h 1625600"/>
                <a:gd name="connsiteX8" fmla="*/ 152400 w 6243320"/>
                <a:gd name="connsiteY8" fmla="*/ 1625600 h 1625600"/>
                <a:gd name="connsiteX9" fmla="*/ 6090920 w 6243320"/>
                <a:gd name="connsiteY9" fmla="*/ 1625600 h 1625600"/>
                <a:gd name="connsiteX10" fmla="*/ 6138905 w 6243320"/>
                <a:gd name="connsiteY10" fmla="*/ 1625600 h 1625600"/>
                <a:gd name="connsiteX11" fmla="*/ 6151018 w 6243320"/>
                <a:gd name="connsiteY11" fmla="*/ 1582306 h 1625600"/>
                <a:gd name="connsiteX12" fmla="*/ 6243320 w 6243320"/>
                <a:gd name="connsiteY12" fmla="*/ 797560 h 1625600"/>
                <a:gd name="connsiteX13" fmla="*/ 6151018 w 6243320"/>
                <a:gd name="connsiteY13" fmla="*/ 12815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43320" h="1625600">
                  <a:moveTo>
                    <a:pt x="6147433" y="0"/>
                  </a:moveTo>
                  <a:lnTo>
                    <a:pt x="6090920" y="0"/>
                  </a:lnTo>
                  <a:lnTo>
                    <a:pt x="152400" y="0"/>
                  </a:lnTo>
                  <a:lnTo>
                    <a:pt x="95887" y="0"/>
                  </a:lnTo>
                  <a:lnTo>
                    <a:pt x="92302" y="12815"/>
                  </a:lnTo>
                  <a:cubicBezTo>
                    <a:pt x="31816" y="265977"/>
                    <a:pt x="0" y="528485"/>
                    <a:pt x="0" y="797560"/>
                  </a:cubicBezTo>
                  <a:cubicBezTo>
                    <a:pt x="0" y="1066635"/>
                    <a:pt x="31816" y="1329143"/>
                    <a:pt x="92302" y="1582306"/>
                  </a:cubicBezTo>
                  <a:lnTo>
                    <a:pt x="104415" y="1625600"/>
                  </a:lnTo>
                  <a:lnTo>
                    <a:pt x="152400" y="1625600"/>
                  </a:lnTo>
                  <a:lnTo>
                    <a:pt x="6090920" y="1625600"/>
                  </a:lnTo>
                  <a:lnTo>
                    <a:pt x="6138905" y="1625600"/>
                  </a:lnTo>
                  <a:lnTo>
                    <a:pt x="6151018" y="1582306"/>
                  </a:lnTo>
                  <a:cubicBezTo>
                    <a:pt x="6211504" y="1329143"/>
                    <a:pt x="6243320" y="1066635"/>
                    <a:pt x="6243320" y="797560"/>
                  </a:cubicBezTo>
                  <a:cubicBezTo>
                    <a:pt x="6243320" y="528485"/>
                    <a:pt x="6211504" y="265977"/>
                    <a:pt x="6151018" y="12815"/>
                  </a:cubicBezTo>
                  <a:close/>
                </a:path>
              </a:pathLst>
            </a:custGeom>
            <a:solidFill>
              <a:srgbClr val="3FB1A9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396000" rIns="612000" rtlCol="0" anchor="ctr"/>
            <a:lstStyle/>
            <a:p>
              <a:pPr algn="ctr"/>
              <a:endParaRPr lang="hu-HU" sz="2400" dirty="0"/>
            </a:p>
          </p:txBody>
        </p:sp>
        <p:sp>
          <p:nvSpPr>
            <p:cNvPr id="8" name="Szabadkézi sokszög 7"/>
            <p:cNvSpPr/>
            <p:nvPr/>
          </p:nvSpPr>
          <p:spPr>
            <a:xfrm flipH="1">
              <a:off x="2973610" y="2374296"/>
              <a:ext cx="6306913" cy="2911942"/>
            </a:xfrm>
            <a:custGeom>
              <a:avLst/>
              <a:gdLst>
                <a:gd name="connsiteX0" fmla="*/ 6147433 w 6243320"/>
                <a:gd name="connsiteY0" fmla="*/ 0 h 1625600"/>
                <a:gd name="connsiteX1" fmla="*/ 6090920 w 6243320"/>
                <a:gd name="connsiteY1" fmla="*/ 0 h 1625600"/>
                <a:gd name="connsiteX2" fmla="*/ 152400 w 6243320"/>
                <a:gd name="connsiteY2" fmla="*/ 0 h 1625600"/>
                <a:gd name="connsiteX3" fmla="*/ 95887 w 6243320"/>
                <a:gd name="connsiteY3" fmla="*/ 0 h 1625600"/>
                <a:gd name="connsiteX4" fmla="*/ 92302 w 6243320"/>
                <a:gd name="connsiteY4" fmla="*/ 12815 h 1625600"/>
                <a:gd name="connsiteX5" fmla="*/ 0 w 6243320"/>
                <a:gd name="connsiteY5" fmla="*/ 797560 h 1625600"/>
                <a:gd name="connsiteX6" fmla="*/ 92302 w 6243320"/>
                <a:gd name="connsiteY6" fmla="*/ 1582306 h 1625600"/>
                <a:gd name="connsiteX7" fmla="*/ 104415 w 6243320"/>
                <a:gd name="connsiteY7" fmla="*/ 1625600 h 1625600"/>
                <a:gd name="connsiteX8" fmla="*/ 152400 w 6243320"/>
                <a:gd name="connsiteY8" fmla="*/ 1625600 h 1625600"/>
                <a:gd name="connsiteX9" fmla="*/ 6090920 w 6243320"/>
                <a:gd name="connsiteY9" fmla="*/ 1625600 h 1625600"/>
                <a:gd name="connsiteX10" fmla="*/ 6138905 w 6243320"/>
                <a:gd name="connsiteY10" fmla="*/ 1625600 h 1625600"/>
                <a:gd name="connsiteX11" fmla="*/ 6151018 w 6243320"/>
                <a:gd name="connsiteY11" fmla="*/ 1582306 h 1625600"/>
                <a:gd name="connsiteX12" fmla="*/ 6243320 w 6243320"/>
                <a:gd name="connsiteY12" fmla="*/ 797560 h 1625600"/>
                <a:gd name="connsiteX13" fmla="*/ 6151018 w 6243320"/>
                <a:gd name="connsiteY13" fmla="*/ 12815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43320" h="1625600">
                  <a:moveTo>
                    <a:pt x="6147433" y="0"/>
                  </a:moveTo>
                  <a:lnTo>
                    <a:pt x="6090920" y="0"/>
                  </a:lnTo>
                  <a:lnTo>
                    <a:pt x="152400" y="0"/>
                  </a:lnTo>
                  <a:lnTo>
                    <a:pt x="95887" y="0"/>
                  </a:lnTo>
                  <a:lnTo>
                    <a:pt x="92302" y="12815"/>
                  </a:lnTo>
                  <a:cubicBezTo>
                    <a:pt x="31816" y="265977"/>
                    <a:pt x="0" y="528485"/>
                    <a:pt x="0" y="797560"/>
                  </a:cubicBezTo>
                  <a:cubicBezTo>
                    <a:pt x="0" y="1066635"/>
                    <a:pt x="31816" y="1329143"/>
                    <a:pt x="92302" y="1582306"/>
                  </a:cubicBezTo>
                  <a:lnTo>
                    <a:pt x="104415" y="1625600"/>
                  </a:lnTo>
                  <a:lnTo>
                    <a:pt x="152400" y="1625600"/>
                  </a:lnTo>
                  <a:lnTo>
                    <a:pt x="6090920" y="1625600"/>
                  </a:lnTo>
                  <a:lnTo>
                    <a:pt x="6138905" y="1625600"/>
                  </a:lnTo>
                  <a:lnTo>
                    <a:pt x="6151018" y="1582306"/>
                  </a:lnTo>
                  <a:cubicBezTo>
                    <a:pt x="6211504" y="1329143"/>
                    <a:pt x="6243320" y="1066635"/>
                    <a:pt x="6243320" y="797560"/>
                  </a:cubicBezTo>
                  <a:cubicBezTo>
                    <a:pt x="6243320" y="528485"/>
                    <a:pt x="6211504" y="265977"/>
                    <a:pt x="6151018" y="128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396000" rIns="612000" rtlCol="0" anchor="ctr"/>
            <a:lstStyle/>
            <a:p>
              <a:pPr algn="ctr"/>
              <a:r>
                <a:rPr lang="hu-HU" sz="2400" dirty="0"/>
                <a:t>Hallgass meg ma egy történetet, amelyben valaki:</a:t>
              </a:r>
            </a:p>
            <a:p>
              <a:pPr algn="ctr"/>
              <a:r>
                <a:rPr lang="hu-HU" sz="2800" b="1" dirty="0"/>
                <a:t>aggódik, fél és retteg.</a:t>
              </a:r>
            </a:p>
            <a:p>
              <a:pPr algn="ctr"/>
              <a:r>
                <a:rPr lang="hu-HU" sz="2400" dirty="0"/>
                <a:t>De vajon lesz-e oka </a:t>
              </a:r>
            </a:p>
            <a:p>
              <a:pPr algn="ctr"/>
              <a:r>
                <a:rPr lang="hu-HU" sz="2800" b="1" dirty="0"/>
                <a:t>remélni, bízni </a:t>
              </a:r>
            </a:p>
            <a:p>
              <a:pPr algn="ctr"/>
              <a:r>
                <a:rPr lang="hu-HU" sz="2800" b="1" dirty="0"/>
                <a:t>és fel tud-e lélegezni</a:t>
              </a:r>
              <a:r>
                <a:rPr lang="hu-HU" sz="2400" dirty="0"/>
                <a:t>? </a:t>
              </a:r>
            </a:p>
            <a:p>
              <a:pPr algn="ctr"/>
              <a:r>
                <a:rPr lang="hu-HU" sz="2400" dirty="0"/>
                <a:t>Erre keress választ a történetben!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5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5688" t="5740" r="11561" b="9630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0" y="4594861"/>
            <a:ext cx="12192000" cy="2263138"/>
          </a:xfrm>
          <a:prstGeom prst="roundRect">
            <a:avLst>
              <a:gd name="adj" fmla="val 0"/>
            </a:avLst>
          </a:prstGeom>
          <a:solidFill>
            <a:srgbClr val="FFBC0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Legféltettebb kincse van veszélyben.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És senki sem tud segíteni! Sem gyógyszerek, sem orvosok.</a:t>
            </a:r>
          </a:p>
          <a:p>
            <a:pPr algn="ctr"/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Jairus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lánya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óráról órára egyre betegebb.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Csak egy esély van. Csak Jézus segíthet.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 kell találni Jézust! Segítséget kell kérni Tőle!</a:t>
            </a:r>
          </a:p>
        </p:txBody>
      </p:sp>
      <p:sp>
        <p:nvSpPr>
          <p:cNvPr id="11" name="Felhő 10"/>
          <p:cNvSpPr/>
          <p:nvPr/>
        </p:nvSpPr>
        <p:spPr>
          <a:xfrm>
            <a:off x="9153525" y="352425"/>
            <a:ext cx="2609850" cy="1781175"/>
          </a:xfrm>
          <a:prstGeom prst="cloudCallout">
            <a:avLst>
              <a:gd name="adj1" fmla="val -88358"/>
              <a:gd name="adj2" fmla="val 175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 kell találni Jézust!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0" y="-1"/>
            <a:ext cx="5651500" cy="4594860"/>
          </a:xfrm>
          <a:prstGeom prst="roundRect">
            <a:avLst>
              <a:gd name="adj" fmla="val 0"/>
            </a:avLst>
          </a:prstGeom>
          <a:solidFill>
            <a:srgbClr val="FFD765"/>
          </a:solidFill>
          <a:ln w="254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40000" tIns="540000" rIns="540000" bIns="540000" rtlCol="0" anchor="ctr" anchorCtr="0"/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Lépteit szaporázza, igyekszik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Jairus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Nehéz a szíve.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Hiába van jó állása, hiába tiszteli mindenki a városban! 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Hiába ő a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zsinagógai elöljáró.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kétségbe van esve.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7516" t="6104" r="14768" b="13145"/>
          <a:stretch/>
        </p:blipFill>
        <p:spPr>
          <a:xfrm>
            <a:off x="-50800" y="0"/>
            <a:ext cx="12242800" cy="6858000"/>
          </a:xfrm>
          <a:prstGeom prst="rect">
            <a:avLst/>
          </a:prstGeom>
        </p:spPr>
      </p:pic>
      <p:sp>
        <p:nvSpPr>
          <p:cNvPr id="7" name="Ellipszis buborék 6"/>
          <p:cNvSpPr/>
          <p:nvPr/>
        </p:nvSpPr>
        <p:spPr>
          <a:xfrm>
            <a:off x="8331200" y="504825"/>
            <a:ext cx="3584575" cy="2822575"/>
          </a:xfrm>
          <a:prstGeom prst="wedgeEllipseCallout">
            <a:avLst>
              <a:gd name="adj1" fmla="val -104447"/>
              <a:gd name="adj2" fmla="val 3775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Kérlek, Jézus, jöjj el a házamba!</a:t>
            </a:r>
          </a:p>
        </p:txBody>
      </p:sp>
      <p:sp>
        <p:nvSpPr>
          <p:cNvPr id="8" name="Ellipszis buborék 7"/>
          <p:cNvSpPr/>
          <p:nvPr/>
        </p:nvSpPr>
        <p:spPr>
          <a:xfrm>
            <a:off x="635000" y="352425"/>
            <a:ext cx="4546600" cy="2060575"/>
          </a:xfrm>
          <a:prstGeom prst="wedgeEllipseCallout">
            <a:avLst>
              <a:gd name="adj1" fmla="val 11870"/>
              <a:gd name="adj2" fmla="val 8777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egyetlen lányom halálos beteg.</a:t>
            </a:r>
          </a:p>
        </p:txBody>
      </p:sp>
    </p:spTree>
    <p:extLst>
      <p:ext uri="{BB962C8B-B14F-4D97-AF65-F5344CB8AC3E}">
        <p14:creationId xmlns:p14="http://schemas.microsoft.com/office/powerpoint/2010/main" val="8921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3751" t="5556" r="11342" b="8518"/>
          <a:stretch/>
        </p:blipFill>
        <p:spPr>
          <a:xfrm>
            <a:off x="0" y="0"/>
            <a:ext cx="12192000" cy="6911363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0" y="4583974"/>
            <a:ext cx="5397500" cy="2331176"/>
          </a:xfrm>
          <a:prstGeom prst="roundRect">
            <a:avLst>
              <a:gd name="adj" fmla="val 0"/>
            </a:avLst>
          </a:prstGeom>
          <a:solidFill>
            <a:srgbClr val="FFBC0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Hatalmas tömeg veszi 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körül Jézust.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Mindenki találkozni akar vele.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Csak megérinteni, hogy meggyógyuljanak. 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6794500" y="4583248"/>
            <a:ext cx="5397500" cy="2327389"/>
          </a:xfrm>
          <a:prstGeom prst="roundRect">
            <a:avLst>
              <a:gd name="adj" fmla="val 0"/>
            </a:avLst>
          </a:prstGeom>
          <a:solidFill>
            <a:srgbClr val="FFD765"/>
          </a:solidFill>
          <a:ln w="254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40000" tIns="540000" rIns="540000" bIns="540000" rtlCol="0" anchor="ctr" anchorCtr="0"/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tömeg miatt nagyon lassan haladnak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Jairus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házához. Ekkor megjelenik valaki az elöljáró házából.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8556625" y="34925"/>
            <a:ext cx="3584575" cy="2822575"/>
          </a:xfrm>
          <a:prstGeom prst="wedgeEllipseCallout">
            <a:avLst>
              <a:gd name="adj1" fmla="val -75394"/>
              <a:gd name="adj2" fmla="val 18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lányod meghalt. Ne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fáraszd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tovább a Mestert.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0" y="-3787"/>
            <a:ext cx="4506686" cy="1582216"/>
          </a:xfrm>
          <a:prstGeom prst="roundRect">
            <a:avLst>
              <a:gd name="adj" fmla="val 0"/>
            </a:avLst>
          </a:prstGeom>
          <a:solidFill>
            <a:srgbClr val="FFE393"/>
          </a:solidFill>
          <a:ln w="254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40000" tIns="540000" rIns="540000" bIns="540000" rtlCol="0" anchor="ctr" anchorCtr="0"/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Ebben a reménytelen helyzetben 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Jézus így szól: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676275" y="1945826"/>
            <a:ext cx="3584575" cy="2171700"/>
          </a:xfrm>
          <a:prstGeom prst="wedgeEllipseCallout">
            <a:avLst>
              <a:gd name="adj1" fmla="val 60224"/>
              <a:gd name="adj2" fmla="val -4803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Jairus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ne félj, csak higgy!</a:t>
            </a:r>
          </a:p>
        </p:txBody>
      </p:sp>
    </p:spTree>
    <p:extLst>
      <p:ext uri="{BB962C8B-B14F-4D97-AF65-F5344CB8AC3E}">
        <p14:creationId xmlns:p14="http://schemas.microsoft.com/office/powerpoint/2010/main" val="33993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3541" t="6112" r="13290" b="12617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157842" y="2698296"/>
            <a:ext cx="2895600" cy="1724025"/>
          </a:xfrm>
          <a:prstGeom prst="wedgeEllipseCallout">
            <a:avLst>
              <a:gd name="adj1" fmla="val 83845"/>
              <a:gd name="adj2" fmla="val -5101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Lányom, ébredj!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6794500" y="4583973"/>
            <a:ext cx="5397500" cy="2274027"/>
          </a:xfrm>
          <a:prstGeom prst="roundRect">
            <a:avLst>
              <a:gd name="adj" fmla="val 0"/>
            </a:avLst>
          </a:prstGeom>
          <a:solidFill>
            <a:srgbClr val="FFBC0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Mindenki csak sír, szomorúan gyászolja a kislányt.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arra senki sem számít, amit Jézus mond.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6302830" y="187099"/>
            <a:ext cx="5698670" cy="1926769"/>
          </a:xfrm>
          <a:prstGeom prst="wedgeEllipseCallout">
            <a:avLst>
              <a:gd name="adj1" fmla="val -62762"/>
              <a:gd name="adj2" fmla="val 1422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Csak a család maradjon itt.</a:t>
            </a:r>
          </a:p>
          <a:p>
            <a:pPr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És a legközelebbi tanítványaim: Péter, Jakab és János!</a:t>
            </a:r>
          </a:p>
        </p:txBody>
      </p:sp>
      <p:sp>
        <p:nvSpPr>
          <p:cNvPr id="8" name="Ellipszis buborék 7"/>
          <p:cNvSpPr/>
          <p:nvPr/>
        </p:nvSpPr>
        <p:spPr>
          <a:xfrm>
            <a:off x="501650" y="187099"/>
            <a:ext cx="2895600" cy="2324099"/>
          </a:xfrm>
          <a:prstGeom prst="wedgeEllipseCallout">
            <a:avLst>
              <a:gd name="adj1" fmla="val 72755"/>
              <a:gd name="adj2" fmla="val 2055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sírjatok!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 halt meg, csak alszik!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6794500" y="2276202"/>
            <a:ext cx="5397500" cy="2307771"/>
          </a:xfrm>
          <a:prstGeom prst="roundRect">
            <a:avLst>
              <a:gd name="adj" fmla="val 0"/>
            </a:avLst>
          </a:prstGeom>
          <a:solidFill>
            <a:srgbClr val="FFD765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Dehogy hiszik, hogy csak alszik!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Kinevetik Jézust.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Tudják, hogy a lányka meghalt.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És ekkor Jézus újra megszólal: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l="2500" t="7778" r="13134" b="11297"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6" name="Ellipszis buborék 5"/>
          <p:cNvSpPr/>
          <p:nvPr/>
        </p:nvSpPr>
        <p:spPr>
          <a:xfrm>
            <a:off x="4008120" y="4977034"/>
            <a:ext cx="2895600" cy="1724025"/>
          </a:xfrm>
          <a:prstGeom prst="wedgeEllipseCallout">
            <a:avLst>
              <a:gd name="adj1" fmla="val -39434"/>
              <a:gd name="adj2" fmla="val -1210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Adjatok neki enni!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0" y="0"/>
            <a:ext cx="5668530" cy="1096736"/>
          </a:xfrm>
          <a:prstGeom prst="roundRect">
            <a:avLst>
              <a:gd name="adj" fmla="val 0"/>
            </a:avLst>
          </a:prstGeom>
          <a:solidFill>
            <a:srgbClr val="FFBC0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És a kislány felül.</a:t>
            </a: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Jézus visszahozta őt az életbe.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abadkézi sokszög 19"/>
          <p:cNvSpPr/>
          <p:nvPr/>
        </p:nvSpPr>
        <p:spPr>
          <a:xfrm flipH="1">
            <a:off x="5860288" y="0"/>
            <a:ext cx="6331712" cy="6858000"/>
          </a:xfrm>
          <a:custGeom>
            <a:avLst/>
            <a:gdLst>
              <a:gd name="connsiteX0" fmla="*/ 0 w 5806440"/>
              <a:gd name="connsiteY0" fmla="*/ 0 h 6858000"/>
              <a:gd name="connsiteX1" fmla="*/ 3470506 w 5806440"/>
              <a:gd name="connsiteY1" fmla="*/ 0 h 6858000"/>
              <a:gd name="connsiteX2" fmla="*/ 3672937 w 5806440"/>
              <a:gd name="connsiteY2" fmla="*/ 90408 h 6858000"/>
              <a:gd name="connsiteX3" fmla="*/ 5806440 w 5806440"/>
              <a:gd name="connsiteY3" fmla="*/ 3413760 h 6858000"/>
              <a:gd name="connsiteX4" fmla="*/ 3672937 w 5806440"/>
              <a:gd name="connsiteY4" fmla="*/ 6737112 h 6858000"/>
              <a:gd name="connsiteX5" fmla="*/ 3402258 w 5806440"/>
              <a:gd name="connsiteY5" fmla="*/ 6858000 h 6858000"/>
              <a:gd name="connsiteX6" fmla="*/ 51606 w 5806440"/>
              <a:gd name="connsiteY6" fmla="*/ 6858000 h 6858000"/>
              <a:gd name="connsiteX7" fmla="*/ 0 w 5806440"/>
              <a:gd name="connsiteY7" fmla="*/ 68363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6440" h="6858000">
                <a:moveTo>
                  <a:pt x="0" y="0"/>
                </a:moveTo>
                <a:lnTo>
                  <a:pt x="3470506" y="0"/>
                </a:lnTo>
                <a:lnTo>
                  <a:pt x="3672937" y="90408"/>
                </a:lnTo>
                <a:cubicBezTo>
                  <a:pt x="4943747" y="730429"/>
                  <a:pt x="5806440" y="1978693"/>
                  <a:pt x="5806440" y="3413760"/>
                </a:cubicBezTo>
                <a:cubicBezTo>
                  <a:pt x="5806440" y="4848828"/>
                  <a:pt x="4943747" y="6097091"/>
                  <a:pt x="3672937" y="6737112"/>
                </a:cubicBezTo>
                <a:lnTo>
                  <a:pt x="3402258" y="6858000"/>
                </a:lnTo>
                <a:lnTo>
                  <a:pt x="51606" y="6858000"/>
                </a:lnTo>
                <a:lnTo>
                  <a:pt x="0" y="6836371"/>
                </a:lnTo>
                <a:close/>
              </a:path>
            </a:pathLst>
          </a:custGeom>
          <a:solidFill>
            <a:srgbClr val="E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 flipH="1">
            <a:off x="6126480" y="0"/>
            <a:ext cx="6065520" cy="6858000"/>
          </a:xfrm>
          <a:custGeom>
            <a:avLst/>
            <a:gdLst>
              <a:gd name="connsiteX0" fmla="*/ 0 w 5806440"/>
              <a:gd name="connsiteY0" fmla="*/ 0 h 6858000"/>
              <a:gd name="connsiteX1" fmla="*/ 3470506 w 5806440"/>
              <a:gd name="connsiteY1" fmla="*/ 0 h 6858000"/>
              <a:gd name="connsiteX2" fmla="*/ 3672937 w 5806440"/>
              <a:gd name="connsiteY2" fmla="*/ 90408 h 6858000"/>
              <a:gd name="connsiteX3" fmla="*/ 5806440 w 5806440"/>
              <a:gd name="connsiteY3" fmla="*/ 3413760 h 6858000"/>
              <a:gd name="connsiteX4" fmla="*/ 3672937 w 5806440"/>
              <a:gd name="connsiteY4" fmla="*/ 6737112 h 6858000"/>
              <a:gd name="connsiteX5" fmla="*/ 3402258 w 5806440"/>
              <a:gd name="connsiteY5" fmla="*/ 6858000 h 6858000"/>
              <a:gd name="connsiteX6" fmla="*/ 51606 w 5806440"/>
              <a:gd name="connsiteY6" fmla="*/ 6858000 h 6858000"/>
              <a:gd name="connsiteX7" fmla="*/ 0 w 5806440"/>
              <a:gd name="connsiteY7" fmla="*/ 68363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6440" h="6858000">
                <a:moveTo>
                  <a:pt x="0" y="0"/>
                </a:moveTo>
                <a:lnTo>
                  <a:pt x="3470506" y="0"/>
                </a:lnTo>
                <a:lnTo>
                  <a:pt x="3672937" y="90408"/>
                </a:lnTo>
                <a:cubicBezTo>
                  <a:pt x="4943747" y="730429"/>
                  <a:pt x="5806440" y="1978693"/>
                  <a:pt x="5806440" y="3413760"/>
                </a:cubicBezTo>
                <a:cubicBezTo>
                  <a:pt x="5806440" y="4848828"/>
                  <a:pt x="4943747" y="6097091"/>
                  <a:pt x="3672937" y="6737112"/>
                </a:cubicBezTo>
                <a:lnTo>
                  <a:pt x="3402258" y="6858000"/>
                </a:lnTo>
                <a:lnTo>
                  <a:pt x="51606" y="6858000"/>
                </a:lnTo>
                <a:lnTo>
                  <a:pt x="0" y="6836371"/>
                </a:lnTo>
                <a:close/>
              </a:path>
            </a:pathLst>
          </a:custGeom>
          <a:solidFill>
            <a:srgbClr val="FFD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abadkézi sokszög 18"/>
          <p:cNvSpPr/>
          <p:nvPr/>
        </p:nvSpPr>
        <p:spPr>
          <a:xfrm flipH="1">
            <a:off x="6583680" y="866140"/>
            <a:ext cx="5608320" cy="883920"/>
          </a:xfrm>
          <a:custGeom>
            <a:avLst/>
            <a:gdLst>
              <a:gd name="connsiteX0" fmla="*/ 4952040 w 5608320"/>
              <a:gd name="connsiteY0" fmla="*/ 0 h 883920"/>
              <a:gd name="connsiteX1" fmla="*/ 0 w 5608320"/>
              <a:gd name="connsiteY1" fmla="*/ 0 h 883920"/>
              <a:gd name="connsiteX2" fmla="*/ 0 w 5608320"/>
              <a:gd name="connsiteY2" fmla="*/ 883920 h 883920"/>
              <a:gd name="connsiteX3" fmla="*/ 5608320 w 5608320"/>
              <a:gd name="connsiteY3" fmla="*/ 883920 h 883920"/>
              <a:gd name="connsiteX4" fmla="*/ 5608320 w 5608320"/>
              <a:gd name="connsiteY4" fmla="*/ 844735 h 883920"/>
              <a:gd name="connsiteX5" fmla="*/ 5587807 w 5608320"/>
              <a:gd name="connsiteY5" fmla="*/ 806652 h 883920"/>
              <a:gd name="connsiteX6" fmla="*/ 5125375 w 5608320"/>
              <a:gd name="connsiteY6" fmla="*/ 17867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8320" h="883920">
                <a:moveTo>
                  <a:pt x="4952040" y="0"/>
                </a:moveTo>
                <a:lnTo>
                  <a:pt x="0" y="0"/>
                </a:lnTo>
                <a:lnTo>
                  <a:pt x="0" y="883920"/>
                </a:lnTo>
                <a:lnTo>
                  <a:pt x="5608320" y="883920"/>
                </a:lnTo>
                <a:lnTo>
                  <a:pt x="5608320" y="844735"/>
                </a:lnTo>
                <a:lnTo>
                  <a:pt x="5587807" y="806652"/>
                </a:lnTo>
                <a:cubicBezTo>
                  <a:pt x="5456998" y="583349"/>
                  <a:pt x="5301811" y="373096"/>
                  <a:pt x="5125375" y="178670"/>
                </a:cubicBez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r"/>
            <a:r>
              <a:rPr lang="hu-HU" sz="2800" dirty="0"/>
              <a:t>Tanuld meg az aranymondást!</a:t>
            </a: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5860288" cy="6858000"/>
          </a:xfrm>
          <a:custGeom>
            <a:avLst/>
            <a:gdLst>
              <a:gd name="connsiteX0" fmla="*/ 0 w 5806440"/>
              <a:gd name="connsiteY0" fmla="*/ 0 h 6858000"/>
              <a:gd name="connsiteX1" fmla="*/ 3470506 w 5806440"/>
              <a:gd name="connsiteY1" fmla="*/ 0 h 6858000"/>
              <a:gd name="connsiteX2" fmla="*/ 3672937 w 5806440"/>
              <a:gd name="connsiteY2" fmla="*/ 90408 h 6858000"/>
              <a:gd name="connsiteX3" fmla="*/ 5806440 w 5806440"/>
              <a:gd name="connsiteY3" fmla="*/ 3413760 h 6858000"/>
              <a:gd name="connsiteX4" fmla="*/ 3672937 w 5806440"/>
              <a:gd name="connsiteY4" fmla="*/ 6737112 h 6858000"/>
              <a:gd name="connsiteX5" fmla="*/ 3402258 w 5806440"/>
              <a:gd name="connsiteY5" fmla="*/ 6858000 h 6858000"/>
              <a:gd name="connsiteX6" fmla="*/ 51606 w 5806440"/>
              <a:gd name="connsiteY6" fmla="*/ 6858000 h 6858000"/>
              <a:gd name="connsiteX7" fmla="*/ 0 w 5806440"/>
              <a:gd name="connsiteY7" fmla="*/ 68363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6440" h="6858000">
                <a:moveTo>
                  <a:pt x="0" y="0"/>
                </a:moveTo>
                <a:lnTo>
                  <a:pt x="3470506" y="0"/>
                </a:lnTo>
                <a:lnTo>
                  <a:pt x="3672937" y="90408"/>
                </a:lnTo>
                <a:cubicBezTo>
                  <a:pt x="4943747" y="730429"/>
                  <a:pt x="5806440" y="1978693"/>
                  <a:pt x="5806440" y="3413760"/>
                </a:cubicBezTo>
                <a:cubicBezTo>
                  <a:pt x="5806440" y="4848828"/>
                  <a:pt x="4943747" y="6097091"/>
                  <a:pt x="3672937" y="6737112"/>
                </a:cubicBezTo>
                <a:lnTo>
                  <a:pt x="3402258" y="6858000"/>
                </a:lnTo>
                <a:lnTo>
                  <a:pt x="51606" y="6858000"/>
                </a:lnTo>
                <a:lnTo>
                  <a:pt x="0" y="6836371"/>
                </a:lnTo>
                <a:close/>
              </a:path>
            </a:pathLst>
          </a:custGeom>
          <a:solidFill>
            <a:srgbClr val="FFD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6101080" y="2616200"/>
            <a:ext cx="6090920" cy="1625600"/>
          </a:xfrm>
          <a:custGeom>
            <a:avLst/>
            <a:gdLst>
              <a:gd name="connsiteX0" fmla="*/ 95487 w 6065520"/>
              <a:gd name="connsiteY0" fmla="*/ 0 h 1625600"/>
              <a:gd name="connsiteX1" fmla="*/ 6065520 w 6065520"/>
              <a:gd name="connsiteY1" fmla="*/ 0 h 1625600"/>
              <a:gd name="connsiteX2" fmla="*/ 6065520 w 6065520"/>
              <a:gd name="connsiteY2" fmla="*/ 1625600 h 1625600"/>
              <a:gd name="connsiteX3" fmla="*/ 103979 w 6065520"/>
              <a:gd name="connsiteY3" fmla="*/ 1625600 h 1625600"/>
              <a:gd name="connsiteX4" fmla="*/ 91917 w 6065520"/>
              <a:gd name="connsiteY4" fmla="*/ 1582306 h 1625600"/>
              <a:gd name="connsiteX5" fmla="*/ 0 w 6065520"/>
              <a:gd name="connsiteY5" fmla="*/ 797560 h 1625600"/>
              <a:gd name="connsiteX6" fmla="*/ 91917 w 6065520"/>
              <a:gd name="connsiteY6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5520" h="1625600">
                <a:moveTo>
                  <a:pt x="95487" y="0"/>
                </a:moveTo>
                <a:lnTo>
                  <a:pt x="6065520" y="0"/>
                </a:lnTo>
                <a:lnTo>
                  <a:pt x="6065520" y="1625600"/>
                </a:lnTo>
                <a:lnTo>
                  <a:pt x="103979" y="1625600"/>
                </a:lnTo>
                <a:lnTo>
                  <a:pt x="91917" y="1582306"/>
                </a:lnTo>
                <a:cubicBezTo>
                  <a:pt x="31683" y="1329143"/>
                  <a:pt x="0" y="1066635"/>
                  <a:pt x="0" y="797560"/>
                </a:cubicBezTo>
                <a:cubicBezTo>
                  <a:pt x="0" y="528485"/>
                  <a:pt x="31683" y="265977"/>
                  <a:pt x="91917" y="12815"/>
                </a:cubicBezTo>
                <a:close/>
              </a:path>
            </a:pathLst>
          </a:custGeom>
          <a:solidFill>
            <a:srgbClr val="E6AA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algn="ctr"/>
            <a:r>
              <a:rPr lang="hu-HU" sz="4000" dirty="0">
                <a:latin typeface="Arial Rounded MT Bold" panose="020F0704030504030204" pitchFamily="34" charset="0"/>
              </a:rPr>
              <a:t>Ne félj, csak higgy!</a:t>
            </a:r>
          </a:p>
          <a:p>
            <a:pPr algn="r"/>
            <a:r>
              <a:rPr lang="hu-HU" sz="2400" dirty="0">
                <a:latin typeface="Arial Rounded MT Bold" panose="020F0704030504030204" pitchFamily="34" charset="0"/>
              </a:rPr>
              <a:t>Lukács evangéliuma 8,50</a:t>
            </a:r>
            <a:endParaRPr lang="hu-HU" sz="2000" dirty="0">
              <a:latin typeface="Arial Rounded MT Bold" panose="020F0704030504030204" pitchFamily="34" charset="0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0" y="0"/>
            <a:ext cx="5196840" cy="6858000"/>
          </a:xfrm>
          <a:custGeom>
            <a:avLst/>
            <a:gdLst>
              <a:gd name="connsiteX0" fmla="*/ 0 w 5806440"/>
              <a:gd name="connsiteY0" fmla="*/ 0 h 6858000"/>
              <a:gd name="connsiteX1" fmla="*/ 3470506 w 5806440"/>
              <a:gd name="connsiteY1" fmla="*/ 0 h 6858000"/>
              <a:gd name="connsiteX2" fmla="*/ 3672937 w 5806440"/>
              <a:gd name="connsiteY2" fmla="*/ 90408 h 6858000"/>
              <a:gd name="connsiteX3" fmla="*/ 5806440 w 5806440"/>
              <a:gd name="connsiteY3" fmla="*/ 3413760 h 6858000"/>
              <a:gd name="connsiteX4" fmla="*/ 3672937 w 5806440"/>
              <a:gd name="connsiteY4" fmla="*/ 6737112 h 6858000"/>
              <a:gd name="connsiteX5" fmla="*/ 3402258 w 5806440"/>
              <a:gd name="connsiteY5" fmla="*/ 6858000 h 6858000"/>
              <a:gd name="connsiteX6" fmla="*/ 51606 w 5806440"/>
              <a:gd name="connsiteY6" fmla="*/ 6858000 h 6858000"/>
              <a:gd name="connsiteX7" fmla="*/ 0 w 5806440"/>
              <a:gd name="connsiteY7" fmla="*/ 68363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6440" h="6858000">
                <a:moveTo>
                  <a:pt x="0" y="0"/>
                </a:moveTo>
                <a:lnTo>
                  <a:pt x="3470506" y="0"/>
                </a:lnTo>
                <a:lnTo>
                  <a:pt x="3672937" y="90408"/>
                </a:lnTo>
                <a:cubicBezTo>
                  <a:pt x="4943747" y="730429"/>
                  <a:pt x="5806440" y="1978693"/>
                  <a:pt x="5806440" y="3413760"/>
                </a:cubicBezTo>
                <a:cubicBezTo>
                  <a:pt x="5806440" y="4848828"/>
                  <a:pt x="4943747" y="6097091"/>
                  <a:pt x="3672937" y="6737112"/>
                </a:cubicBezTo>
                <a:lnTo>
                  <a:pt x="3402258" y="6858000"/>
                </a:lnTo>
                <a:lnTo>
                  <a:pt x="51606" y="6858000"/>
                </a:lnTo>
                <a:lnTo>
                  <a:pt x="0" y="6836371"/>
                </a:lnTo>
                <a:close/>
              </a:path>
            </a:pathLst>
          </a:cu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hu-HU" sz="4000" dirty="0"/>
              <a:t>Jézus ezzel a csodatettével megmutatta, hogy a halál felett is van hatalma.</a:t>
            </a:r>
          </a:p>
        </p:txBody>
      </p:sp>
    </p:spTree>
    <p:extLst>
      <p:ext uri="{BB962C8B-B14F-4D97-AF65-F5344CB8AC3E}">
        <p14:creationId xmlns:p14="http://schemas.microsoft.com/office/powerpoint/2010/main" val="27070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20669</TotalTime>
  <Words>473</Words>
  <Application>Microsoft Office PowerPoint</Application>
  <PresentationFormat>Szélesvásznú</PresentationFormat>
  <Paragraphs>83</Paragraphs>
  <Slides>14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Calibri</vt:lpstr>
      <vt:lpstr>Comic Sans MS</vt:lpstr>
      <vt:lpstr>Times New Roman</vt:lpstr>
      <vt:lpstr>Wingdings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heszi</cp:lastModifiedBy>
  <cp:revision>1940</cp:revision>
  <dcterms:created xsi:type="dcterms:W3CDTF">2020-04-05T07:55:46Z</dcterms:created>
  <dcterms:modified xsi:type="dcterms:W3CDTF">2021-11-18T17:39:58Z</dcterms:modified>
</cp:coreProperties>
</file>