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112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Az ókor</a:t>
            </a:r>
            <a:br>
              <a:rPr lang="hu-HU" b="1" dirty="0" smtClean="0"/>
            </a:br>
            <a:r>
              <a:rPr lang="hu-HU" i="1" dirty="0" smtClean="0"/>
              <a:t>Ókori kelet</a:t>
            </a:r>
            <a:endParaRPr lang="hu-HU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4000" b="1" dirty="0" smtClean="0">
                <a:solidFill>
                  <a:schemeClr val="tx2"/>
                </a:solidFill>
              </a:rPr>
              <a:t>Mezopotámia </a:t>
            </a:r>
            <a:r>
              <a:rPr lang="hu-HU" sz="4000" b="1" dirty="0">
                <a:solidFill>
                  <a:schemeClr val="tx2"/>
                </a:solidFill>
                <a:sym typeface="Wingdings" panose="05000000000000000000" pitchFamily="2" charset="2"/>
              </a:rPr>
              <a:t>:</a:t>
            </a:r>
            <a:endParaRPr lang="hu-HU" sz="4000" b="1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hu-HU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Folyóköz </a:t>
            </a:r>
            <a:endParaRPr lang="hu-H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8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Tankönyv 28-30. oldal,</a:t>
            </a:r>
            <a:br>
              <a:rPr lang="hu-HU" dirty="0" smtClean="0"/>
            </a:br>
            <a:r>
              <a:rPr lang="hu-HU" dirty="0" smtClean="0"/>
              <a:t>Kérem, olvassátok el</a:t>
            </a:r>
            <a:br>
              <a:rPr lang="hu-HU" dirty="0" smtClean="0"/>
            </a:br>
            <a:r>
              <a:rPr lang="hu-HU" dirty="0" smtClean="0"/>
              <a:t>Munkafüzet Házi feladat:</a:t>
            </a:r>
            <a:br>
              <a:rPr lang="hu-HU" dirty="0" smtClean="0"/>
            </a:br>
            <a:r>
              <a:rPr lang="hu-HU" dirty="0" smtClean="0"/>
              <a:t>9. oldal 1,2,3,5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 többi szorgalmi</a:t>
            </a:r>
          </a:p>
          <a:p>
            <a:r>
              <a:rPr lang="hu-HU" dirty="0" smtClean="0"/>
              <a:t>Köszönöm a figyelmet!</a:t>
            </a:r>
          </a:p>
          <a:p>
            <a:r>
              <a:rPr lang="hu-HU" dirty="0" smtClean="0"/>
              <a:t>2021. Október 11.</a:t>
            </a:r>
          </a:p>
          <a:p>
            <a:r>
              <a:rPr lang="hu-HU" dirty="0" smtClean="0"/>
              <a:t>P.Z.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405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4771" y="108065"/>
            <a:ext cx="10513455" cy="2106629"/>
          </a:xfrm>
        </p:spPr>
        <p:txBody>
          <a:bodyPr>
            <a:normAutofit fontScale="90000"/>
          </a:bodyPr>
          <a:lstStyle/>
          <a:p>
            <a:pPr algn="l"/>
            <a:r>
              <a:rPr lang="hu-HU" u="sng" dirty="0" smtClean="0"/>
              <a:t>Elhelyezkedés:</a:t>
            </a:r>
            <a:r>
              <a:rPr lang="hu-HU" dirty="0" smtClean="0"/>
              <a:t> </a:t>
            </a:r>
            <a:r>
              <a:rPr lang="hu-HU" b="1" dirty="0" smtClean="0"/>
              <a:t>Ázsia kontinens</a:t>
            </a:r>
            <a:r>
              <a:rPr lang="hu-HU" dirty="0" smtClean="0"/>
              <a:t>, </a:t>
            </a:r>
            <a:r>
              <a:rPr lang="hu-HU" i="1" dirty="0" smtClean="0"/>
              <a:t>Közel-Kelet</a:t>
            </a:r>
            <a:br>
              <a:rPr lang="hu-HU" i="1" dirty="0" smtClean="0"/>
            </a:br>
            <a:r>
              <a:rPr lang="hu-HU" i="1" dirty="0" smtClean="0"/>
              <a:t>Két folyó köze:</a:t>
            </a:r>
            <a:br>
              <a:rPr lang="hu-HU" i="1" dirty="0" smtClean="0"/>
            </a:br>
            <a:r>
              <a:rPr lang="hu-HU" b="1" i="1" dirty="0" smtClean="0">
                <a:solidFill>
                  <a:srgbClr val="0070C0"/>
                </a:solidFill>
              </a:rPr>
              <a:t>Tigris</a:t>
            </a:r>
            <a:r>
              <a:rPr lang="hu-HU" i="1" dirty="0" smtClean="0">
                <a:solidFill>
                  <a:srgbClr val="0070C0"/>
                </a:solidFill>
              </a:rPr>
              <a:t/>
            </a:r>
            <a:br>
              <a:rPr lang="hu-HU" i="1" dirty="0" smtClean="0">
                <a:solidFill>
                  <a:srgbClr val="0070C0"/>
                </a:solidFill>
              </a:rPr>
            </a:br>
            <a:r>
              <a:rPr lang="hu-HU" b="1" i="1" dirty="0" smtClean="0">
                <a:solidFill>
                  <a:srgbClr val="0070C0"/>
                </a:solidFill>
              </a:rPr>
              <a:t>Eufrátesz</a:t>
            </a:r>
            <a:r>
              <a:rPr lang="hu-HU" i="1" dirty="0" smtClean="0">
                <a:solidFill>
                  <a:srgbClr val="0070C0"/>
                </a:solidFill>
              </a:rPr>
              <a:t/>
            </a:r>
            <a:br>
              <a:rPr lang="hu-HU" i="1" dirty="0" smtClean="0">
                <a:solidFill>
                  <a:srgbClr val="0070C0"/>
                </a:solidFill>
              </a:rPr>
            </a:br>
            <a:r>
              <a:rPr lang="hu-HU" sz="2200" i="1" dirty="0" smtClean="0"/>
              <a:t>(Tankönyv 28. o.)</a:t>
            </a:r>
            <a:endParaRPr lang="hu-HU" sz="2200" i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98269" y="2367092"/>
            <a:ext cx="10579331" cy="3975519"/>
          </a:xfrm>
        </p:spPr>
        <p:txBody>
          <a:bodyPr/>
          <a:lstStyle/>
          <a:p>
            <a:r>
              <a:rPr lang="hu-HU" u="sng" dirty="0" smtClean="0"/>
              <a:t>Nép: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C00000"/>
                </a:solidFill>
              </a:rPr>
              <a:t>sumer</a:t>
            </a:r>
            <a:r>
              <a:rPr lang="hu-HU" dirty="0" smtClean="0"/>
              <a:t>, majd </a:t>
            </a:r>
            <a:r>
              <a:rPr lang="hu-HU" b="1" dirty="0" smtClean="0">
                <a:solidFill>
                  <a:srgbClr val="C00000"/>
                </a:solidFill>
              </a:rPr>
              <a:t>akkád</a:t>
            </a:r>
          </a:p>
          <a:p>
            <a:r>
              <a:rPr lang="hu-HU" u="sng" dirty="0" smtClean="0"/>
              <a:t>Gazdaság:</a:t>
            </a:r>
            <a:r>
              <a:rPr lang="hu-HU" b="1" dirty="0" smtClean="0">
                <a:solidFill>
                  <a:srgbClr val="C00000"/>
                </a:solidFill>
              </a:rPr>
              <a:t> Öntözéses földművelés</a:t>
            </a:r>
          </a:p>
          <a:p>
            <a:r>
              <a:rPr lang="hu-HU" u="sng" dirty="0" smtClean="0"/>
              <a:t>Lakosság: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</a:rPr>
              <a:t>Városokban él </a:t>
            </a:r>
            <a:r>
              <a:rPr lang="hu-H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Ur, Uruk, Babilon</a:t>
            </a:r>
          </a:p>
          <a:p>
            <a:r>
              <a:rPr lang="hu-HU" u="sng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Legendás király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hu-H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Gilgames, Uruk királya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</a:p>
          <a:p>
            <a:pPr marL="0" indent="0">
              <a:buNone/>
            </a:pPr>
            <a:r>
              <a:rPr lang="hu-HU" b="1" dirty="0" smtClean="0">
                <a:sym typeface="Wingdings" panose="05000000000000000000" pitchFamily="2" charset="2"/>
              </a:rPr>
              <a:t>aki falakat építtetett, és a halhatatlanságot keresete</a:t>
            </a:r>
          </a:p>
          <a:p>
            <a:pPr marL="0" indent="0">
              <a:buNone/>
            </a:pPr>
            <a:r>
              <a:rPr lang="hu-HU" b="1" dirty="0" smtClean="0">
                <a:sym typeface="Wingdings" panose="05000000000000000000" pitchFamily="2" charset="2"/>
              </a:rPr>
              <a:t> 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Gilgames eposz </a:t>
            </a:r>
            <a:r>
              <a:rPr lang="hu-HU" b="1" dirty="0" smtClean="0">
                <a:sym typeface="Wingdings" panose="05000000000000000000" pitchFamily="2" charset="2"/>
              </a:rPr>
              <a:t>(korabeli verses elbeszélés)</a:t>
            </a:r>
            <a:endParaRPr lang="hu-HU" b="1" dirty="0"/>
          </a:p>
        </p:txBody>
      </p:sp>
      <p:pic>
        <p:nvPicPr>
          <p:cNvPr id="4" name="Kép 3" descr="La Puerta de Ishtar: Bibliografía: La Epopeya de Gilgame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51" y="598262"/>
            <a:ext cx="2633966" cy="614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45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0772" y="227819"/>
            <a:ext cx="10364451" cy="1596177"/>
          </a:xfrm>
        </p:spPr>
        <p:txBody>
          <a:bodyPr/>
          <a:lstStyle/>
          <a:p>
            <a:r>
              <a:rPr lang="hu-HU" b="1" dirty="0" err="1" smtClean="0"/>
              <a:t>Kr.E.</a:t>
            </a:r>
            <a:r>
              <a:rPr lang="hu-HU" b="1" dirty="0" smtClean="0"/>
              <a:t> 3000</a:t>
            </a:r>
            <a:r>
              <a:rPr lang="hu-HU" dirty="0" smtClean="0"/>
              <a:t> körül </a:t>
            </a:r>
            <a:r>
              <a:rPr lang="hu-HU" b="1" dirty="0" smtClean="0"/>
              <a:t>az Első államok </a:t>
            </a:r>
            <a:r>
              <a:rPr lang="hu-HU" dirty="0" smtClean="0"/>
              <a:t>kialakulása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Az ókor kezdete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Tartalom helye 3" descr="A Brief History of &lt;strong&gt;Ancient&lt;/strong&gt; &lt;strong&gt;Mesopotamian&lt;/strong&gt; Civilizatio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06" y="1928850"/>
            <a:ext cx="5707861" cy="481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The first civilisations: &lt;strong&gt;Mesopotamia&lt;/strong&gt; and Egyp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3" y="1928850"/>
            <a:ext cx="4827933" cy="481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51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2095" y="83127"/>
            <a:ext cx="10106130" cy="89777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Az ókor jellemzői: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23949" y="1571105"/>
            <a:ext cx="11371811" cy="47050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C00000"/>
                </a:solidFill>
              </a:rPr>
              <a:t>államok </a:t>
            </a:r>
            <a:r>
              <a:rPr lang="hu-HU" b="1" dirty="0" smtClean="0">
                <a:solidFill>
                  <a:srgbClr val="C00000"/>
                </a:solidFill>
              </a:rPr>
              <a:t>létrejötte </a:t>
            </a:r>
            <a:r>
              <a:rPr lang="hu-HU" dirty="0" smtClean="0">
                <a:sym typeface="Wingdings" panose="05000000000000000000" pitchFamily="2" charset="2"/>
              </a:rPr>
              <a:t> EGY </a:t>
            </a:r>
            <a:r>
              <a:rPr lang="hu-HU" b="1" dirty="0" smtClean="0">
                <a:sym typeface="Wingdings" panose="05000000000000000000" pitchFamily="2" charset="2"/>
              </a:rPr>
              <a:t>ADOTT</a:t>
            </a:r>
            <a:r>
              <a:rPr lang="hu-HU" dirty="0" smtClean="0">
                <a:sym typeface="Wingdings" panose="05000000000000000000" pitchFamily="2" charset="2"/>
              </a:rPr>
              <a:t>, ELHATÁROLHATÓ </a:t>
            </a:r>
            <a:r>
              <a:rPr lang="hu-HU" b="1" dirty="0" smtClean="0">
                <a:sym typeface="Wingdings" panose="05000000000000000000" pitchFamily="2" charset="2"/>
              </a:rPr>
              <a:t>TERÜLETEN</a:t>
            </a:r>
            <a:r>
              <a:rPr lang="hu-HU" dirty="0" smtClean="0">
                <a:sym typeface="Wingdings" panose="05000000000000000000" pitchFamily="2" charset="2"/>
              </a:rPr>
              <a:t> ÉLŐ </a:t>
            </a:r>
            <a:r>
              <a:rPr lang="hu-HU" b="1" i="1" dirty="0" smtClean="0">
                <a:sym typeface="Wingdings" panose="05000000000000000000" pitchFamily="2" charset="2"/>
              </a:rPr>
              <a:t>népet irányító </a:t>
            </a:r>
            <a:r>
              <a:rPr lang="hu-HU" b="1" dirty="0" smtClean="0">
                <a:sym typeface="Wingdings" panose="05000000000000000000" pitchFamily="2" charset="2"/>
              </a:rPr>
              <a:t>szervezet</a:t>
            </a:r>
            <a:endParaRPr lang="hu-H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Városok</a:t>
            </a:r>
            <a:r>
              <a:rPr lang="hu-HU" dirty="0"/>
              <a:t> a falvak </a:t>
            </a:r>
            <a:r>
              <a:rPr lang="hu-HU" dirty="0" smtClean="0"/>
              <a:t>helyett/mellett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Hatalmas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épületek</a:t>
            </a:r>
            <a:r>
              <a:rPr lang="hu-HU" dirty="0" smtClean="0"/>
              <a:t> emelése </a:t>
            </a:r>
            <a:r>
              <a:rPr lang="hu-HU" dirty="0" smtClean="0">
                <a:sym typeface="Wingdings" panose="05000000000000000000" pitchFamily="2" charset="2"/>
              </a:rPr>
              <a:t> templomok, paloták, várfalak, Raktárak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Az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írás</a:t>
            </a:r>
            <a:r>
              <a:rPr lang="hu-HU" dirty="0" smtClean="0"/>
              <a:t> feltalálása (ÉKÍRÁS, KÉPÍRÁS)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D60093"/>
                </a:solidFill>
              </a:rPr>
              <a:t>Rétegződő, tagolt társadalom </a:t>
            </a:r>
            <a:r>
              <a:rPr lang="hu-HU" dirty="0" smtClean="0"/>
              <a:t>(nem mindenki egyenlő, mint az </a:t>
            </a:r>
            <a:r>
              <a:rPr lang="hu-HU" dirty="0" smtClean="0"/>
              <a:t>őskorban)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/>
              <a:t>Törvények létrehozása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a belső rend fenntartása </a:t>
            </a:r>
            <a:r>
              <a:rPr lang="hu-HU" i="1" dirty="0" smtClean="0">
                <a:sym typeface="Wingdings" panose="05000000000000000000" pitchFamily="2" charset="2"/>
              </a:rPr>
              <a:t>(Írásba foglalt szabálygyűjtemény)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err="1" smtClean="0">
                <a:solidFill>
                  <a:srgbClr val="EE6112"/>
                </a:solidFill>
                <a:sym typeface="Wingdings" panose="05000000000000000000" pitchFamily="2" charset="2"/>
              </a:rPr>
              <a:t>VaLLÁSOK</a:t>
            </a:r>
            <a:r>
              <a:rPr lang="hu-HU" dirty="0" smtClean="0">
                <a:sym typeface="Wingdings" panose="05000000000000000000" pitchFamily="2" charset="2"/>
              </a:rPr>
              <a:t> KIALAKULÁSA  (</a:t>
            </a:r>
            <a:r>
              <a:rPr lang="hu-HU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többistenhit</a:t>
            </a:r>
            <a:r>
              <a:rPr lang="hu-HU" dirty="0" smtClean="0">
                <a:sym typeface="Wingdings" panose="05000000000000000000" pitchFamily="2" charset="2"/>
              </a:rPr>
              <a:t>, majd </a:t>
            </a:r>
            <a:r>
              <a:rPr lang="hu-HU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egyistenhit</a:t>
            </a:r>
            <a:r>
              <a:rPr lang="hu-HU" dirty="0" smtClean="0">
                <a:sym typeface="Wingdings" panose="05000000000000000000" pitchFamily="2" charset="2"/>
              </a:rPr>
              <a:t> – zsidók)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Birodalmak kialakulása </a:t>
            </a:r>
            <a:r>
              <a:rPr lang="hu-HU" dirty="0" smtClean="0">
                <a:sym typeface="Wingdings" panose="05000000000000000000" pitchFamily="2" charset="2"/>
              </a:rPr>
              <a:t> Nagy kiterjedésű, több népet egyesítő állam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498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6452" y="186256"/>
            <a:ext cx="10364451" cy="902712"/>
          </a:xfrm>
        </p:spPr>
        <p:txBody>
          <a:bodyPr/>
          <a:lstStyle/>
          <a:p>
            <a:r>
              <a:rPr lang="hu-HU" b="1" dirty="0" smtClean="0"/>
              <a:t>Az állam további jellemzői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49381" y="1461004"/>
            <a:ext cx="11122429" cy="5056174"/>
          </a:xfrm>
        </p:spPr>
        <p:txBody>
          <a:bodyPr>
            <a:normAutofit lnSpcReduction="10000"/>
          </a:bodyPr>
          <a:lstStyle/>
          <a:p>
            <a:r>
              <a:rPr lang="hu-HU" b="1" i="1" dirty="0" smtClean="0"/>
              <a:t>Élén</a:t>
            </a:r>
            <a:r>
              <a:rPr lang="hu-HU" dirty="0" smtClean="0"/>
              <a:t> áll a </a:t>
            </a:r>
            <a:r>
              <a:rPr lang="hu-HU" b="1" dirty="0" smtClean="0">
                <a:solidFill>
                  <a:srgbClr val="C00000"/>
                </a:solidFill>
              </a:rPr>
              <a:t>Király</a:t>
            </a:r>
          </a:p>
          <a:p>
            <a:r>
              <a:rPr lang="hu-HU" dirty="0" smtClean="0"/>
              <a:t>További </a:t>
            </a:r>
            <a:r>
              <a:rPr lang="hu-HU" b="1" i="1" dirty="0" smtClean="0"/>
              <a:t>Vezetői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Hadvezérek, papok</a:t>
            </a:r>
          </a:p>
          <a:p>
            <a:r>
              <a:rPr lang="hu-HU" dirty="0" smtClean="0"/>
              <a:t>A Lakosság többi része: </a:t>
            </a:r>
            <a:r>
              <a:rPr lang="hu-HU" b="1" i="1" dirty="0" smtClean="0"/>
              <a:t>Szabad közrendűek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kézművesek</a:t>
            </a:r>
            <a:r>
              <a:rPr lang="hu-HU" dirty="0" smtClean="0"/>
              <a:t>, 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földművesek</a:t>
            </a:r>
          </a:p>
          <a:p>
            <a:r>
              <a:rPr lang="hu-HU" b="1" i="1" dirty="0" smtClean="0"/>
              <a:t>Nem szabadok: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rgbClr val="0070C0"/>
                </a:solidFill>
              </a:rPr>
              <a:t>Szolgák, rabszolgák</a:t>
            </a:r>
          </a:p>
          <a:p>
            <a:r>
              <a:rPr lang="hu-HU" u="sng" dirty="0" smtClean="0"/>
              <a:t>Az állam feladatai: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b="1" i="1" dirty="0" smtClean="0">
                <a:sym typeface="Wingdings" panose="05000000000000000000" pitchFamily="2" charset="2"/>
              </a:rPr>
              <a:t>belső rend fenntartása 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(törvények – hivatalnok réteg)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i="1" dirty="0" smtClean="0">
                <a:sym typeface="Wingdings" panose="05000000000000000000" pitchFamily="2" charset="2"/>
              </a:rPr>
              <a:t>Külső védelem </a:t>
            </a:r>
            <a:r>
              <a:rPr lang="hu-HU" dirty="0" smtClean="0">
                <a:sym typeface="Wingdings" panose="05000000000000000000" pitchFamily="2" charset="2"/>
              </a:rPr>
              <a:t>biztosítása (katonaság)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i="1" dirty="0" smtClean="0">
                <a:sym typeface="Wingdings" panose="05000000000000000000" pitchFamily="2" charset="2"/>
              </a:rPr>
              <a:t>Az állam fenntartása</a:t>
            </a:r>
          </a:p>
          <a:p>
            <a:pPr marL="0" indent="0">
              <a:buNone/>
            </a:pPr>
            <a:r>
              <a:rPr lang="hu-HU" b="1" i="1" dirty="0" smtClean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(Adózás, a lakosság termény, vagy pénz beszolgáltatása)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A képen </a:t>
            </a:r>
            <a:r>
              <a:rPr lang="hu-HU" b="1" i="1" dirty="0" err="1" smtClean="0">
                <a:sym typeface="Wingdings" panose="05000000000000000000" pitchFamily="2" charset="2"/>
              </a:rPr>
              <a:t>Hammurapi</a:t>
            </a:r>
            <a:r>
              <a:rPr lang="hu-HU" b="1" i="1" dirty="0" smtClean="0">
                <a:sym typeface="Wingdings" panose="05000000000000000000" pitchFamily="2" charset="2"/>
              </a:rPr>
              <a:t> babiloni király </a:t>
            </a:r>
            <a:r>
              <a:rPr lang="hu-HU" dirty="0" smtClean="0">
                <a:sym typeface="Wingdings" panose="05000000000000000000" pitchFamily="2" charset="2"/>
              </a:rPr>
              <a:t>törvényoszlopa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Paul W. Manuel: Digging Up the Bible: The &lt;strong&gt;Code&lt;/strong&gt; of &lt;strong&gt;Hammurabi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22" y="804100"/>
            <a:ext cx="3416786" cy="559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54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7273" y="227819"/>
            <a:ext cx="10364451" cy="102740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Megjelennek az írott források :</a:t>
            </a:r>
            <a:br>
              <a:rPr lang="hu-HU" b="1" dirty="0" smtClean="0"/>
            </a:br>
            <a:r>
              <a:rPr lang="hu-HU" b="1" dirty="0" smtClean="0"/>
              <a:t>Ékírásos agyagtáblák</a:t>
            </a:r>
            <a:endParaRPr lang="hu-HU" b="1" dirty="0"/>
          </a:p>
        </p:txBody>
      </p:sp>
      <p:pic>
        <p:nvPicPr>
          <p:cNvPr id="5" name="Kép 4" descr="Uruki archaikus szövegek –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87" y="1326116"/>
            <a:ext cx="5142801" cy="3270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Kép 2" descr="Ékírás – Wikipé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8" y="1449706"/>
            <a:ext cx="3527016" cy="3404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&lt;strong&gt;Cuneiform&lt;/strong&gt; script, Pergamon Museum, Berlin | Karste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02" y="3408218"/>
            <a:ext cx="4355868" cy="326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8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423950"/>
            <a:ext cx="10364451" cy="773084"/>
          </a:xfrm>
        </p:spPr>
        <p:txBody>
          <a:bodyPr/>
          <a:lstStyle/>
          <a:p>
            <a:r>
              <a:rPr lang="hu-HU" b="1" dirty="0" smtClean="0"/>
              <a:t>Az írás kialakulása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32263" y="1679171"/>
            <a:ext cx="10845338" cy="4829693"/>
          </a:xfrm>
        </p:spPr>
        <p:txBody>
          <a:bodyPr>
            <a:normAutofit/>
          </a:bodyPr>
          <a:lstStyle/>
          <a:p>
            <a:r>
              <a:rPr lang="hu-HU" b="1" i="1" dirty="0" smtClean="0"/>
              <a:t>Öntözéses földművelés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csatornarendszer kialakítása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Fejlett szervező és Építési munkák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A megtermelt javak mennyiségének lejegyzése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Csere és Kereskedelem kialakulása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Az uralkodók törvényei, cselekedetei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</a:p>
          <a:p>
            <a:r>
              <a:rPr lang="hu-H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Szükségszerű az írás, a dolgok lejegyzése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Pálcával puha agyagba karcoltak jeleket, képeket, majd azok egyszerűsödtek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Az agyagot kiégették  maradandó források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1322650"/>
            <a:ext cx="5083927" cy="3389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770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9833" y="186255"/>
            <a:ext cx="10430327" cy="176723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7030A0"/>
                </a:solidFill>
              </a:rPr>
              <a:t>Babilon</a:t>
            </a:r>
            <a:r>
              <a:rPr lang="hu-HU" dirty="0" smtClean="0"/>
              <a:t>, Mezopotámia birodalma</a:t>
            </a:r>
            <a:br>
              <a:rPr lang="hu-HU" dirty="0" smtClean="0"/>
            </a:br>
            <a:r>
              <a:rPr lang="hu-HU" dirty="0" smtClean="0"/>
              <a:t>Kr.e. 18 század – királya </a:t>
            </a:r>
            <a:r>
              <a:rPr lang="hu-HU" b="1" dirty="0" err="1" smtClean="0">
                <a:solidFill>
                  <a:srgbClr val="FF0000"/>
                </a:solidFill>
              </a:rPr>
              <a:t>Hammurapi</a:t>
            </a:r>
            <a:r>
              <a:rPr lang="hu-HU" b="1" dirty="0" smtClean="0">
                <a:solidFill>
                  <a:srgbClr val="FF0000"/>
                </a:solidFill>
              </a:rPr>
              <a:t>,</a:t>
            </a:r>
            <a:r>
              <a:rPr lang="hu-HU" dirty="0" smtClean="0"/>
              <a:t> a törvényhozó</a:t>
            </a:r>
            <a:br>
              <a:rPr lang="hu-HU" dirty="0" smtClean="0"/>
            </a:br>
            <a:r>
              <a:rPr lang="hu-HU" dirty="0" smtClean="0"/>
              <a:t>„Szemet-szemért, fogat fogért elv”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1" y="1801695"/>
            <a:ext cx="8448118" cy="4892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712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961" y="105295"/>
            <a:ext cx="10364451" cy="802960"/>
          </a:xfrm>
        </p:spPr>
        <p:txBody>
          <a:bodyPr/>
          <a:lstStyle/>
          <a:p>
            <a:r>
              <a:rPr lang="hu-HU" b="1" dirty="0" smtClean="0"/>
              <a:t>Találmányok, épületek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41069" y="1321724"/>
            <a:ext cx="11036531" cy="5536276"/>
          </a:xfrm>
        </p:spPr>
        <p:txBody>
          <a:bodyPr/>
          <a:lstStyle/>
          <a:p>
            <a:r>
              <a:rPr lang="hu-HU" b="1" i="1" dirty="0" smtClean="0">
                <a:solidFill>
                  <a:srgbClr val="C00000"/>
                </a:solidFill>
              </a:rPr>
              <a:t>Kerék</a:t>
            </a:r>
          </a:p>
          <a:p>
            <a:r>
              <a:rPr lang="hu-HU" b="1" i="1" dirty="0" smtClean="0">
                <a:solidFill>
                  <a:srgbClr val="C00000"/>
                </a:solidFill>
              </a:rPr>
              <a:t>Eke</a:t>
            </a:r>
          </a:p>
          <a:p>
            <a:r>
              <a:rPr lang="hu-HU" b="1" i="1" dirty="0" smtClean="0">
                <a:solidFill>
                  <a:srgbClr val="C00000"/>
                </a:solidFill>
              </a:rPr>
              <a:t>Agyagtégla</a:t>
            </a:r>
          </a:p>
          <a:p>
            <a:r>
              <a:rPr lang="hu-HU" b="1" i="1" dirty="0" smtClean="0">
                <a:solidFill>
                  <a:srgbClr val="C00000"/>
                </a:solidFill>
              </a:rPr>
              <a:t>Óra percekre osztása</a:t>
            </a:r>
          </a:p>
          <a:p>
            <a:r>
              <a:rPr lang="hu-HU" b="1" i="1" dirty="0" smtClean="0">
                <a:solidFill>
                  <a:srgbClr val="C00000"/>
                </a:solidFill>
              </a:rPr>
              <a:t>Kör fokokra osztása</a:t>
            </a:r>
          </a:p>
          <a:p>
            <a:r>
              <a:rPr lang="hu-HU" b="1" i="1" dirty="0" err="1" smtClean="0">
                <a:solidFill>
                  <a:srgbClr val="C00000"/>
                </a:solidFill>
              </a:rPr>
              <a:t>Zikkurat</a:t>
            </a:r>
            <a:r>
              <a:rPr lang="hu-HU" b="1" i="1" dirty="0">
                <a:solidFill>
                  <a:srgbClr val="C00000"/>
                </a:solidFill>
              </a:rPr>
              <a:t> </a:t>
            </a:r>
            <a:r>
              <a:rPr lang="hu-HU" b="1" i="1" dirty="0" smtClean="0">
                <a:solidFill>
                  <a:srgbClr val="C00000"/>
                </a:solidFill>
              </a:rPr>
              <a:t>- </a:t>
            </a:r>
            <a:r>
              <a:rPr lang="hu-HU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toronytemplom</a:t>
            </a:r>
            <a:endParaRPr lang="hu-HU" b="1" i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13" y="1111134"/>
            <a:ext cx="6240087" cy="4680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97" y="4242031"/>
            <a:ext cx="330200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1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103</TotalTime>
  <Words>321</Words>
  <Application>Microsoft Office PowerPoint</Application>
  <PresentationFormat>Szélesvásznú</PresentationFormat>
  <Paragraphs>56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Tw Cen MT</vt:lpstr>
      <vt:lpstr>Wingdings</vt:lpstr>
      <vt:lpstr>Cseppecske</vt:lpstr>
      <vt:lpstr>Az ókor Ókori kelet</vt:lpstr>
      <vt:lpstr>Elhelyezkedés: Ázsia kontinens, Közel-Kelet Két folyó köze: Tigris Eufrátesz (Tankönyv 28. o.)</vt:lpstr>
      <vt:lpstr>Kr.E. 3000 körül az Első államok kialakulása Az ókor kezdete</vt:lpstr>
      <vt:lpstr>Az ókor jellemzői: </vt:lpstr>
      <vt:lpstr>Az állam további jellemzői</vt:lpstr>
      <vt:lpstr>Megjelennek az írott források : Ékírásos agyagtáblák</vt:lpstr>
      <vt:lpstr>Az írás kialakulása</vt:lpstr>
      <vt:lpstr>Babilon, Mezopotámia birodalma Kr.e. 18 század – királya Hammurapi, a törvényhozó „Szemet-szemért, fogat fogért elv”</vt:lpstr>
      <vt:lpstr>Találmányok, épületek</vt:lpstr>
      <vt:lpstr>Tankönyv 28-30. oldal, Kérem, olvassátok el Munkafüzet Házi feladat: 9. oldal 1,2,3,5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ókor Ókori kelet</dc:title>
  <dc:creator>User</dc:creator>
  <cp:lastModifiedBy>User</cp:lastModifiedBy>
  <cp:revision>20</cp:revision>
  <dcterms:created xsi:type="dcterms:W3CDTF">2021-10-11T12:18:24Z</dcterms:created>
  <dcterms:modified xsi:type="dcterms:W3CDTF">2021-10-11T18:26:10Z</dcterms:modified>
</cp:coreProperties>
</file>