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88966" y="3187931"/>
            <a:ext cx="8915399" cy="2262781"/>
          </a:xfrm>
        </p:spPr>
        <p:txBody>
          <a:bodyPr>
            <a:normAutofit/>
          </a:bodyPr>
          <a:lstStyle/>
          <a:p>
            <a:r>
              <a:rPr lang="hu-HU" sz="8000" dirty="0" smtClean="0"/>
              <a:t>Az ókori Egyiptom</a:t>
            </a:r>
            <a:endParaRPr lang="hu-HU" sz="8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88965" y="5542150"/>
            <a:ext cx="8915399" cy="112628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rgbClr val="0070C0"/>
                </a:solidFill>
              </a:rPr>
              <a:t>A Nílus ajándéka</a:t>
            </a:r>
            <a:endParaRPr lang="hu-HU" sz="4800" b="1" dirty="0">
              <a:solidFill>
                <a:srgbClr val="0070C0"/>
              </a:solidFill>
            </a:endParaRPr>
          </a:p>
        </p:txBody>
      </p:sp>
      <p:pic>
        <p:nvPicPr>
          <p:cNvPr id="4" name="Kép 3" descr="Urban Life in &lt;strong&gt;Ancient&lt;/strong&gt; &lt;strong&gt;Egypt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48" y="232755"/>
            <a:ext cx="4946072" cy="3905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19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415" y="280910"/>
            <a:ext cx="9867005" cy="1280890"/>
          </a:xfrm>
        </p:spPr>
        <p:txBody>
          <a:bodyPr/>
          <a:lstStyle/>
          <a:p>
            <a:r>
              <a:rPr lang="hu-HU" dirty="0" smtClean="0"/>
              <a:t>Egyiptom </a:t>
            </a: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</a:rPr>
              <a:t>Észak-Afrikában</a:t>
            </a:r>
            <a:r>
              <a:rPr lang="hu-HU" dirty="0" smtClean="0"/>
              <a:t> helyezkedik el</a:t>
            </a:r>
            <a:br>
              <a:rPr lang="hu-HU" dirty="0" smtClean="0"/>
            </a:br>
            <a:r>
              <a:rPr lang="hu-HU" dirty="0" smtClean="0"/>
              <a:t>Eredeti neve: </a:t>
            </a:r>
            <a:r>
              <a:rPr lang="hu-HU" b="1" i="1" dirty="0" err="1" smtClean="0"/>
              <a:t>Kemet</a:t>
            </a:r>
            <a:r>
              <a:rPr lang="hu-HU" dirty="0" smtClean="0"/>
              <a:t> – </a:t>
            </a:r>
            <a:r>
              <a:rPr lang="hu-HU" b="1" i="1" dirty="0" smtClean="0"/>
              <a:t>Fekete föld</a:t>
            </a:r>
            <a:endParaRPr lang="hu-HU" b="1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7767" y="1753985"/>
            <a:ext cx="8304415" cy="4738244"/>
          </a:xfrm>
        </p:spPr>
        <p:txBody>
          <a:bodyPr>
            <a:normAutofit/>
          </a:bodyPr>
          <a:lstStyle/>
          <a:p>
            <a:r>
              <a:rPr lang="hu-HU" u="sng" dirty="0" smtClean="0"/>
              <a:t>Elhelyezkedése</a:t>
            </a:r>
            <a:r>
              <a:rPr lang="hu-HU" dirty="0" smtClean="0"/>
              <a:t>: A </a:t>
            </a:r>
            <a:r>
              <a:rPr lang="hu-HU" b="1" dirty="0" smtClean="0">
                <a:solidFill>
                  <a:srgbClr val="0070C0"/>
                </a:solidFill>
              </a:rPr>
              <a:t>Nílus folyó </a:t>
            </a:r>
            <a:r>
              <a:rPr lang="hu-HU" dirty="0" smtClean="0"/>
              <a:t>és a körülötte elterülő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termékeny földsáv </a:t>
            </a:r>
            <a:r>
              <a:rPr lang="hu-HU" dirty="0" smtClean="0"/>
              <a:t>a sivatagban </a:t>
            </a:r>
            <a:r>
              <a:rPr lang="hu-HU" b="1" dirty="0" smtClean="0">
                <a:solidFill>
                  <a:schemeClr val="accent1"/>
                </a:solidFill>
              </a:rPr>
              <a:t>(„vörös föld”)</a:t>
            </a:r>
          </a:p>
          <a:p>
            <a:r>
              <a:rPr lang="hu-HU" dirty="0" smtClean="0"/>
              <a:t>A </a:t>
            </a:r>
            <a:r>
              <a:rPr lang="hu-HU" dirty="0"/>
              <a:t>Nílus a Föld második leghosszabb </a:t>
            </a:r>
            <a:r>
              <a:rPr lang="hu-HU" dirty="0" smtClean="0"/>
              <a:t>folyója – áradásakor fekete iszap lepi el a földet </a:t>
            </a:r>
            <a:r>
              <a:rPr lang="hu-HU" b="1" dirty="0" smtClean="0"/>
              <a:t>(„fekete föld”)</a:t>
            </a:r>
          </a:p>
          <a:p>
            <a:r>
              <a:rPr lang="hu-HU" dirty="0" smtClean="0"/>
              <a:t>A Níluson volt lehetőség a </a:t>
            </a:r>
            <a:r>
              <a:rPr lang="hu-HU" b="1" i="1" dirty="0" smtClean="0"/>
              <a:t>közlekedésre</a:t>
            </a:r>
            <a:r>
              <a:rPr lang="hu-HU" dirty="0" smtClean="0"/>
              <a:t>, </a:t>
            </a:r>
            <a:r>
              <a:rPr lang="hu-HU" b="1" i="1" dirty="0" smtClean="0"/>
              <a:t>kereskedelemre</a:t>
            </a:r>
          </a:p>
          <a:p>
            <a:r>
              <a:rPr lang="hu-HU" dirty="0" smtClean="0"/>
              <a:t>Egyiptom két részre oszlik: </a:t>
            </a:r>
            <a:r>
              <a:rPr lang="hu-HU" b="1" i="1" dirty="0" smtClean="0">
                <a:solidFill>
                  <a:srgbClr val="C00000"/>
                </a:solidFill>
              </a:rPr>
              <a:t>Alsó-Egyiptom</a:t>
            </a:r>
            <a:r>
              <a:rPr lang="hu-HU" dirty="0" smtClean="0"/>
              <a:t> – A folyó delta </a:t>
            </a:r>
            <a:r>
              <a:rPr lang="hu-HU" dirty="0" err="1" smtClean="0"/>
              <a:t>torkolata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           </a:t>
            </a:r>
            <a:r>
              <a:rPr lang="hu-HU" b="1" i="1" dirty="0" smtClean="0">
                <a:solidFill>
                  <a:srgbClr val="00B050"/>
                </a:solidFill>
              </a:rPr>
              <a:t>Felső-Egyiptom</a:t>
            </a:r>
            <a:r>
              <a:rPr lang="hu-HU" dirty="0" smtClean="0"/>
              <a:t> – Délre hosszan elnyúló szakasza</a:t>
            </a:r>
          </a:p>
          <a:p>
            <a:pPr marL="0" indent="0">
              <a:buNone/>
            </a:pPr>
            <a:r>
              <a:rPr lang="hu-HU" b="1" u="sng" dirty="0" smtClean="0"/>
              <a:t>Három évszak: </a:t>
            </a:r>
          </a:p>
          <a:p>
            <a:pPr>
              <a:buFont typeface="+mj-lt"/>
              <a:buAutoNum type="arabicParenR"/>
            </a:pPr>
            <a:r>
              <a:rPr lang="hu-HU" b="1" dirty="0" smtClean="0">
                <a:solidFill>
                  <a:srgbClr val="0070C0"/>
                </a:solidFill>
              </a:rPr>
              <a:t>Áradás</a:t>
            </a:r>
          </a:p>
          <a:p>
            <a:pPr>
              <a:buFont typeface="+mj-lt"/>
              <a:buAutoNum type="arabicParenR"/>
            </a:pPr>
            <a:r>
              <a:rPr lang="hu-HU" b="1" dirty="0" smtClean="0">
                <a:solidFill>
                  <a:schemeClr val="accent5">
                    <a:lumMod val="75000"/>
                  </a:schemeClr>
                </a:solidFill>
              </a:rPr>
              <a:t>Sarjadás</a:t>
            </a:r>
          </a:p>
          <a:p>
            <a:pPr>
              <a:buFont typeface="+mj-lt"/>
              <a:buAutoNum type="arabicParenR"/>
            </a:pPr>
            <a:r>
              <a:rPr lang="hu-HU" b="1" dirty="0" smtClean="0">
                <a:solidFill>
                  <a:schemeClr val="accent2"/>
                </a:solidFill>
              </a:rPr>
              <a:t>Forróság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 descr="File:Ancient Egypt map-en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4" y="1503611"/>
            <a:ext cx="2443942" cy="4988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97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9212" y="324851"/>
            <a:ext cx="8911687" cy="1280890"/>
          </a:xfrm>
        </p:spPr>
        <p:txBody>
          <a:bodyPr/>
          <a:lstStyle/>
          <a:p>
            <a:r>
              <a:rPr lang="hu-HU" b="1" dirty="0" smtClean="0"/>
              <a:t>Öntözéses földművelés </a:t>
            </a:r>
            <a:r>
              <a:rPr lang="hu-HU" dirty="0" smtClean="0"/>
              <a:t>alakul ki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97281" y="1097280"/>
            <a:ext cx="10407332" cy="5627715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Öntözőrendszerek kiépítése</a:t>
            </a:r>
          </a:p>
          <a:p>
            <a:r>
              <a:rPr lang="hu-HU" b="1" dirty="0" smtClean="0"/>
              <a:t>Gátak emelése</a:t>
            </a:r>
          </a:p>
          <a:p>
            <a:r>
              <a:rPr lang="hu-HU" b="1" dirty="0" smtClean="0"/>
              <a:t>Csatornák ásása</a:t>
            </a:r>
          </a:p>
          <a:p>
            <a:r>
              <a:rPr lang="hu-HU" b="1" dirty="0" smtClean="0"/>
              <a:t>Vízátemelő szerkezet </a:t>
            </a:r>
            <a:r>
              <a:rPr lang="hu-HU" dirty="0" smtClean="0"/>
              <a:t>– </a:t>
            </a:r>
            <a:r>
              <a:rPr lang="hu-HU" b="1" i="1" dirty="0" err="1" smtClean="0"/>
              <a:t>saduf</a:t>
            </a:r>
            <a:endParaRPr lang="hu-HU" b="1" i="1" dirty="0" smtClean="0"/>
          </a:p>
          <a:p>
            <a:r>
              <a:rPr lang="hu-HU" b="1" dirty="0" smtClean="0"/>
              <a:t>Nagy szervezőmunkát igényel!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 smtClean="0"/>
          </a:p>
          <a:p>
            <a:r>
              <a:rPr lang="hu-HU" b="1" dirty="0" smtClean="0"/>
              <a:t>A közösség vezetője egyre nagyobb hatalomra tesz szert </a:t>
            </a:r>
            <a:r>
              <a:rPr lang="hu-HU" b="1" i="1" dirty="0" smtClean="0">
                <a:sym typeface="Wingdings" panose="05000000000000000000" pitchFamily="2" charset="2"/>
              </a:rPr>
              <a:t> </a:t>
            </a:r>
            <a:r>
              <a:rPr lang="hu-HU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király </a:t>
            </a:r>
            <a:r>
              <a:rPr lang="hu-HU" b="1" i="1" dirty="0" smtClean="0">
                <a:sym typeface="Wingdings" panose="05000000000000000000" pitchFamily="2" charset="2"/>
              </a:rPr>
              <a:t>lesz – </a:t>
            </a:r>
            <a:r>
              <a:rPr lang="hu-HU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FÁRAÓ</a:t>
            </a:r>
          </a:p>
          <a:p>
            <a:r>
              <a:rPr lang="hu-HU" b="1" i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Kr.e. 3000 körül egyesül Egyiptom – </a:t>
            </a:r>
            <a:r>
              <a:rPr lang="hu-HU" b="1" i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Ménész fáraó</a:t>
            </a:r>
            <a:endParaRPr lang="hu-HU" b="1" i="1" dirty="0">
              <a:solidFill>
                <a:srgbClr val="7030A0"/>
              </a:solidFill>
            </a:endParaRPr>
          </a:p>
        </p:txBody>
      </p:sp>
      <p:pic>
        <p:nvPicPr>
          <p:cNvPr id="4" name="Kép 3" descr="&lt;strong&gt;shaduf&lt;/strong&gt; | Tom Barrett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16" y="1101740"/>
            <a:ext cx="3749039" cy="424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 descr="Cuisines and Crops of Africa: &lt;strong&gt;Ancient&lt;/strong&gt; &lt;strong&gt;Egypt&lt;/strong&gt;, 19th &amp; 20th C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9" y="2858803"/>
            <a:ext cx="3601056" cy="2386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44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150" y="108720"/>
            <a:ext cx="4680712" cy="822305"/>
          </a:xfrm>
        </p:spPr>
        <p:txBody>
          <a:bodyPr/>
          <a:lstStyle/>
          <a:p>
            <a:r>
              <a:rPr lang="hu-HU" dirty="0" smtClean="0"/>
              <a:t>Egyiptom képekben</a:t>
            </a:r>
            <a:endParaRPr lang="hu-HU" dirty="0"/>
          </a:p>
        </p:txBody>
      </p:sp>
      <p:pic>
        <p:nvPicPr>
          <p:cNvPr id="4" name="Tartalom helye 3" descr="&lt;strong&gt;Ancient&lt;/strong&gt; &lt;strong&gt;Egyptian&lt;/strong&gt; &lt;strong&gt;agriculture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2" y="762087"/>
            <a:ext cx="4239121" cy="277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The Solar &lt;strong&gt;Boat&lt;/strong&gt; of Khufu | Explore zolakoma's photos 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8" y="108720"/>
            <a:ext cx="5241833" cy="407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Economic Systems | Microeconomic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2" y="3285605"/>
            <a:ext cx="4486102" cy="336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7365075" y="4829695"/>
            <a:ext cx="3890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800" b="1" dirty="0" smtClean="0">
                <a:solidFill>
                  <a:schemeClr val="bg2">
                    <a:lumMod val="50000"/>
                  </a:schemeClr>
                </a:solidFill>
              </a:rPr>
              <a:t>Ekés földművelés</a:t>
            </a:r>
          </a:p>
          <a:p>
            <a:pPr marL="342900" indent="-342900">
              <a:buAutoNum type="arabicPeriod"/>
            </a:pP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Kereskedőhajó</a:t>
            </a:r>
          </a:p>
          <a:p>
            <a:pPr marL="342900" indent="-342900"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Piramis és a Szfinx</a:t>
            </a:r>
            <a:endParaRPr lang="hu-H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59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76547" y="158598"/>
            <a:ext cx="8911687" cy="1280890"/>
          </a:xfrm>
        </p:spPr>
        <p:txBody>
          <a:bodyPr/>
          <a:lstStyle/>
          <a:p>
            <a:r>
              <a:rPr lang="hu-HU" b="1" dirty="0" smtClean="0"/>
              <a:t>Az egyiptomi állam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641" y="1571105"/>
            <a:ext cx="10955972" cy="5286895"/>
          </a:xfrm>
        </p:spPr>
        <p:txBody>
          <a:bodyPr>
            <a:normAutofit lnSpcReduction="10000"/>
          </a:bodyPr>
          <a:lstStyle/>
          <a:p>
            <a:r>
              <a:rPr lang="hu-HU" u="sng" dirty="0" smtClean="0"/>
              <a:t>Élén a </a:t>
            </a:r>
            <a:r>
              <a:rPr lang="hu-HU" b="1" u="sng" dirty="0" smtClean="0">
                <a:solidFill>
                  <a:srgbClr val="7030A0"/>
                </a:solidFill>
              </a:rPr>
              <a:t>fáraó – Istenkirály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b="1" dirty="0" smtClean="0">
                <a:solidFill>
                  <a:srgbClr val="C00000"/>
                </a:solidFill>
              </a:rPr>
              <a:t>Napisten</a:t>
            </a:r>
            <a:r>
              <a:rPr lang="hu-HU" dirty="0" smtClean="0"/>
              <a:t> (Ámon-Ré) </a:t>
            </a:r>
            <a:r>
              <a:rPr lang="hu-HU" dirty="0" smtClean="0">
                <a:solidFill>
                  <a:srgbClr val="C00000"/>
                </a:solidFill>
              </a:rPr>
              <a:t>fia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b="1" dirty="0" smtClean="0">
                <a:solidFill>
                  <a:srgbClr val="0070C0"/>
                </a:solidFill>
              </a:rPr>
              <a:t>legfőbb bíró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smtClean="0">
                <a:solidFill>
                  <a:srgbClr val="002060"/>
                </a:solidFill>
              </a:rPr>
              <a:t>Főpap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 </a:t>
            </a:r>
            <a:r>
              <a:rPr lang="hu-HU" b="1" dirty="0" smtClean="0">
                <a:solidFill>
                  <a:schemeClr val="accent4">
                    <a:lumMod val="50000"/>
                  </a:schemeClr>
                </a:solidFill>
              </a:rPr>
              <a:t>katonaság</a:t>
            </a:r>
            <a:r>
              <a:rPr lang="hu-HU" dirty="0" smtClean="0"/>
              <a:t> és a </a:t>
            </a:r>
            <a:r>
              <a:rPr lang="hu-HU" b="1" dirty="0" smtClean="0">
                <a:solidFill>
                  <a:srgbClr val="00B050"/>
                </a:solidFill>
              </a:rPr>
              <a:t>hivatalnokok</a:t>
            </a:r>
            <a:r>
              <a:rPr lang="hu-HU" dirty="0" smtClean="0"/>
              <a:t> vezetője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Minden földet ő birtokol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Korlátlan </a:t>
            </a:r>
            <a:r>
              <a:rPr lang="hu-HU" dirty="0" err="1" smtClean="0">
                <a:sym typeface="Wingdings" panose="05000000000000000000" pitchFamily="2" charset="2"/>
              </a:rPr>
              <a:t>hatalmú</a:t>
            </a:r>
            <a:r>
              <a:rPr lang="hu-HU" dirty="0" smtClean="0">
                <a:sym typeface="Wingdings" panose="05000000000000000000" pitchFamily="2" charset="2"/>
              </a:rPr>
              <a:t> személy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i="1" dirty="0" smtClean="0">
                <a:sym typeface="Wingdings" panose="05000000000000000000" pitchFamily="2" charset="2"/>
              </a:rPr>
              <a:t>Hadjáratokat vezet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u-HU" b="1" i="1" dirty="0" smtClean="0">
                <a:sym typeface="Wingdings" panose="05000000000000000000" pitchFamily="2" charset="2"/>
              </a:rPr>
              <a:t>Egyiptom birodalommá válik</a:t>
            </a:r>
          </a:p>
          <a:p>
            <a:pPr>
              <a:buFont typeface="Wingdings" panose="05000000000000000000" pitchFamily="2" charset="2"/>
              <a:buChar char="à"/>
            </a:pPr>
            <a:endParaRPr lang="hu-HU" b="1" i="1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hu-HU" b="1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hu-HU" b="1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sz="2800" b="1" dirty="0" err="1" smtClean="0">
                <a:solidFill>
                  <a:srgbClr val="FF0000"/>
                </a:solidFill>
              </a:rPr>
              <a:t>Piramisszerűen</a:t>
            </a:r>
            <a:r>
              <a:rPr lang="hu-HU" sz="2800" b="1" dirty="0" smtClean="0">
                <a:solidFill>
                  <a:srgbClr val="FF0000"/>
                </a:solidFill>
              </a:rPr>
              <a:t> felépülő társadalom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An &lt;strong&gt;Egyptian&lt;/strong&gt; Official Resigns After Saying Garbag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53" y="798022"/>
            <a:ext cx="6422813" cy="5020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067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6139" y="216596"/>
            <a:ext cx="8911687" cy="1280890"/>
          </a:xfrm>
        </p:spPr>
        <p:txBody>
          <a:bodyPr/>
          <a:lstStyle/>
          <a:p>
            <a:r>
              <a:rPr lang="hu-HU" dirty="0" smtClean="0"/>
              <a:t>Az egyiptomi írás </a:t>
            </a:r>
            <a:r>
              <a:rPr lang="hu-HU" b="1" dirty="0" smtClean="0"/>
              <a:t>– </a:t>
            </a:r>
            <a:r>
              <a:rPr lang="hu-HU" b="1" i="1" dirty="0" smtClean="0">
                <a:solidFill>
                  <a:srgbClr val="FF0000"/>
                </a:solidFill>
              </a:rPr>
              <a:t>hieroglif</a:t>
            </a:r>
            <a:r>
              <a:rPr lang="hu-HU" b="1" dirty="0" smtClean="0"/>
              <a:t>, képszerű, de betűírás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0903" y="1497487"/>
            <a:ext cx="7061703" cy="3364224"/>
          </a:xfrm>
        </p:spPr>
        <p:txBody>
          <a:bodyPr/>
          <a:lstStyle/>
          <a:p>
            <a:r>
              <a:rPr lang="hu-HU" b="1" u="sng" dirty="0" smtClean="0"/>
              <a:t>Hieroglifa</a:t>
            </a:r>
            <a:r>
              <a:rPr lang="hu-HU" b="1" i="1" u="sng" dirty="0" smtClean="0"/>
              <a:t>:</a:t>
            </a:r>
            <a:r>
              <a:rPr lang="hu-HU" i="1" dirty="0" smtClean="0"/>
              <a:t> képszerű jel</a:t>
            </a:r>
          </a:p>
          <a:p>
            <a:r>
              <a:rPr lang="hu-HU" b="1" i="1" u="sng" dirty="0" smtClean="0"/>
              <a:t>Eszköz</a:t>
            </a:r>
            <a:r>
              <a:rPr lang="hu-HU" i="1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apirusz</a:t>
            </a:r>
            <a:r>
              <a:rPr lang="hu-HU" i="1" dirty="0" smtClean="0"/>
              <a:t> (Papírnádból készült anyag)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rgbClr val="0070C0"/>
                </a:solidFill>
              </a:rPr>
              <a:t>Íróvessző, festék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u="sng" dirty="0" smtClean="0">
                <a:solidFill>
                  <a:schemeClr val="tx1"/>
                </a:solidFill>
              </a:rPr>
              <a:t>Személyek: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dirty="0" smtClean="0">
                <a:solidFill>
                  <a:srgbClr val="C00000"/>
                </a:solidFill>
              </a:rPr>
              <a:t>Írnokok, </a:t>
            </a:r>
            <a:r>
              <a:rPr lang="hu-HU" i="1" dirty="0" smtClean="0">
                <a:solidFill>
                  <a:schemeClr val="tx1"/>
                </a:solidFill>
              </a:rPr>
              <a:t>akik fontos hivatali emberek voltak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i="1" u="sng" dirty="0" smtClean="0">
                <a:solidFill>
                  <a:schemeClr val="tx1"/>
                </a:solidFill>
              </a:rPr>
              <a:t>Írott források </a:t>
            </a:r>
            <a:r>
              <a:rPr lang="hu-HU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u-HU" i="1" dirty="0" smtClean="0">
                <a:solidFill>
                  <a:schemeClr val="tx1"/>
                </a:solidFill>
              </a:rPr>
              <a:t> </a:t>
            </a:r>
            <a:r>
              <a:rPr lang="hu-HU" b="1" i="1" dirty="0" smtClean="0">
                <a:solidFill>
                  <a:srgbClr val="002060"/>
                </a:solidFill>
              </a:rPr>
              <a:t>Halottak könyve, </a:t>
            </a:r>
            <a:r>
              <a:rPr lang="hu-HU" b="1" i="1" dirty="0" smtClean="0">
                <a:solidFill>
                  <a:srgbClr val="00B050"/>
                </a:solidFill>
              </a:rPr>
              <a:t>falak,</a:t>
            </a:r>
            <a:r>
              <a:rPr lang="hu-HU" b="1" i="1" dirty="0" smtClean="0">
                <a:solidFill>
                  <a:srgbClr val="002060"/>
                </a:solidFill>
              </a:rPr>
              <a:t> </a:t>
            </a:r>
            <a:r>
              <a:rPr lang="hu-HU" b="1" i="1" dirty="0" smtClean="0">
                <a:solidFill>
                  <a:schemeClr val="accent1">
                    <a:lumMod val="75000"/>
                  </a:schemeClr>
                </a:solidFill>
              </a:rPr>
              <a:t>domborművek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Kép 3" descr="Symbolic Script: Zapotec Writing in the First Milleniu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28" y="857041"/>
            <a:ext cx="4180925" cy="551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 descr="Thoth: &lt;strong&gt;Ancient&lt;/strong&gt; &lt;strong&gt;Egyptian&lt;/strong&gt; God of &lt;strong&gt;Scribe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70" y="4477769"/>
            <a:ext cx="4952245" cy="222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171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2916" y="374727"/>
            <a:ext cx="8952605" cy="164526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egyiptomi írást egy francia tudós: Jean-Francois  </a:t>
            </a:r>
            <a:r>
              <a:rPr lang="hu-HU" b="1" i="1" dirty="0" smtClean="0"/>
              <a:t>Champollion</a:t>
            </a:r>
            <a:r>
              <a:rPr lang="hu-HU" dirty="0" smtClean="0"/>
              <a:t> fejtette meg a </a:t>
            </a:r>
            <a:r>
              <a:rPr lang="hu-HU" i="1" dirty="0" smtClean="0">
                <a:solidFill>
                  <a:srgbClr val="FF0000"/>
                </a:solidFill>
              </a:rPr>
              <a:t>„</a:t>
            </a:r>
            <a:r>
              <a:rPr lang="hu-HU" i="1" dirty="0" err="1" smtClean="0">
                <a:solidFill>
                  <a:srgbClr val="FF0000"/>
                </a:solidFill>
              </a:rPr>
              <a:t>rosetti</a:t>
            </a:r>
            <a:r>
              <a:rPr lang="hu-HU" i="1" dirty="0" smtClean="0">
                <a:solidFill>
                  <a:srgbClr val="FF0000"/>
                </a:solidFill>
              </a:rPr>
              <a:t> kő” </a:t>
            </a:r>
            <a:r>
              <a:rPr lang="hu-HU" dirty="0" smtClean="0"/>
              <a:t>segítségével</a:t>
            </a:r>
            <a:endParaRPr lang="hu-HU" dirty="0"/>
          </a:p>
        </p:txBody>
      </p:sp>
      <p:pic>
        <p:nvPicPr>
          <p:cNvPr id="4" name="Tartalom helye 3" descr="File:&lt;strong&gt;Rosetta Stone&lt;/strong&gt; BW.jpe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2019992"/>
            <a:ext cx="3649287" cy="467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02" y="2019991"/>
            <a:ext cx="6400801" cy="447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21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</TotalTime>
  <Words>226</Words>
  <Application>Microsoft Office PowerPoint</Application>
  <PresentationFormat>Szélesvásznú</PresentationFormat>
  <Paragraphs>56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Szálak</vt:lpstr>
      <vt:lpstr>Az ókori Egyiptom</vt:lpstr>
      <vt:lpstr>Egyiptom Észak-Afrikában helyezkedik el Eredeti neve: Kemet – Fekete föld</vt:lpstr>
      <vt:lpstr>Öntözéses földművelés alakul ki</vt:lpstr>
      <vt:lpstr>Egyiptom képekben</vt:lpstr>
      <vt:lpstr>Az egyiptomi állam</vt:lpstr>
      <vt:lpstr>Az egyiptomi írás – hieroglif, képszerű, de betűírás</vt:lpstr>
      <vt:lpstr>Az egyiptomi írást egy francia tudós: Jean-Francois  Champollion fejtette meg a „rosetti kő” segítségével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ókori Egyiptom</dc:title>
  <dc:creator>User</dc:creator>
  <cp:lastModifiedBy>User</cp:lastModifiedBy>
  <cp:revision>13</cp:revision>
  <dcterms:created xsi:type="dcterms:W3CDTF">2021-10-13T19:40:49Z</dcterms:created>
  <dcterms:modified xsi:type="dcterms:W3CDTF">2021-10-13T21:04:28Z</dcterms:modified>
</cp:coreProperties>
</file>