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77670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i="1" dirty="0" smtClean="0"/>
              <a:t>Időmérés, időszámítás</a:t>
            </a:r>
            <a:endParaRPr lang="hu-HU" b="1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800" b="1" dirty="0" smtClean="0"/>
              <a:t>Vázlat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2356825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naptárkészítés </a:t>
            </a:r>
            <a:r>
              <a:rPr lang="hu-HU" i="1" dirty="0" smtClean="0"/>
              <a:t>fontossága, alapegységei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A földművelés megjelenésével kezdődik </a:t>
            </a:r>
            <a:r>
              <a:rPr lang="hu-HU" sz="3200" b="1" dirty="0" smtClean="0">
                <a:sym typeface="Wingdings" panose="05000000000000000000" pitchFamily="2" charset="2"/>
              </a:rPr>
              <a:t> </a:t>
            </a:r>
            <a:r>
              <a:rPr lang="hu-HU" sz="3200" b="1" i="1" dirty="0" smtClean="0">
                <a:solidFill>
                  <a:srgbClr val="663300"/>
                </a:solidFill>
                <a:sym typeface="Wingdings" panose="05000000000000000000" pitchFamily="2" charset="2"/>
              </a:rPr>
              <a:t>vetés</a:t>
            </a:r>
            <a:r>
              <a:rPr lang="hu-HU" sz="3200" b="1" i="1" dirty="0" smtClean="0">
                <a:sym typeface="Wingdings" panose="05000000000000000000" pitchFamily="2" charset="2"/>
              </a:rPr>
              <a:t>, </a:t>
            </a:r>
            <a:r>
              <a:rPr lang="hu-HU" sz="3200" b="1" i="1" dirty="0" smtClean="0">
                <a:solidFill>
                  <a:srgbClr val="776709"/>
                </a:solidFill>
                <a:sym typeface="Wingdings" panose="05000000000000000000" pitchFamily="2" charset="2"/>
              </a:rPr>
              <a:t>aratás</a:t>
            </a:r>
          </a:p>
          <a:p>
            <a:r>
              <a:rPr lang="hu-HU" sz="3200" b="1" i="1" dirty="0" smtClean="0">
                <a:sym typeface="Wingdings" panose="05000000000000000000" pitchFamily="2" charset="2"/>
              </a:rPr>
              <a:t>Természetes alapegységek: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3200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Nap</a:t>
            </a:r>
            <a:r>
              <a:rPr lang="hu-HU" sz="3200" b="1" i="1" dirty="0" smtClean="0">
                <a:sym typeface="Wingdings" panose="05000000000000000000" pitchFamily="2" charset="2"/>
              </a:rPr>
              <a:t> (Föld forgása)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3200" b="1" i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Hónap</a:t>
            </a:r>
            <a:r>
              <a:rPr lang="hu-HU" sz="3200" b="1" i="1" dirty="0" smtClean="0">
                <a:sym typeface="Wingdings" panose="05000000000000000000" pitchFamily="2" charset="2"/>
              </a:rPr>
              <a:t> (Hold keringése a Föld körül)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3200" b="1" i="1" dirty="0" smtClean="0">
                <a:solidFill>
                  <a:schemeClr val="accent4">
                    <a:lumMod val="50000"/>
                  </a:schemeClr>
                </a:solidFill>
                <a:sym typeface="Wingdings" panose="05000000000000000000" pitchFamily="2" charset="2"/>
              </a:rPr>
              <a:t>Év</a:t>
            </a:r>
            <a:r>
              <a:rPr lang="hu-HU" sz="3200" b="1" i="1" dirty="0" smtClean="0">
                <a:sym typeface="Wingdings" panose="05000000000000000000" pitchFamily="2" charset="2"/>
              </a:rPr>
              <a:t> (Föld keringése a Nap körül)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3200" b="1" i="1" dirty="0" smtClean="0">
              <a:sym typeface="Wingdings" panose="05000000000000000000" pitchFamily="2" charset="2"/>
            </a:endParaRPr>
          </a:p>
          <a:p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22944759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Az első naptárak, időszámítás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53985" y="1753985"/>
            <a:ext cx="9750627" cy="5104015"/>
          </a:xfrm>
        </p:spPr>
        <p:txBody>
          <a:bodyPr>
            <a:normAutofit fontScale="92500"/>
          </a:bodyPr>
          <a:lstStyle/>
          <a:p>
            <a:r>
              <a:rPr lang="hu-HU" sz="3200" u="sng" dirty="0" smtClean="0">
                <a:solidFill>
                  <a:schemeClr val="tx1"/>
                </a:solidFill>
              </a:rPr>
              <a:t>Fontos egy általános kezdőpont </a:t>
            </a:r>
            <a:r>
              <a:rPr lang="hu-HU" sz="3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hu-HU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fontos események, uralkodók trónra lépése</a:t>
            </a:r>
          </a:p>
          <a:p>
            <a:r>
              <a:rPr lang="hu-HU" sz="36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Bonyolult, ezért a </a:t>
            </a:r>
            <a:r>
              <a:rPr lang="hu-HU" sz="36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papok, tudósok </a:t>
            </a:r>
            <a:r>
              <a:rPr lang="hu-HU" sz="36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feladata</a:t>
            </a:r>
          </a:p>
          <a:p>
            <a:r>
              <a:rPr lang="hu-HU" sz="36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Tudományágak: </a:t>
            </a:r>
            <a:r>
              <a:rPr lang="hu-HU" sz="3600" b="1" i="1" dirty="0" err="1" smtClean="0">
                <a:solidFill>
                  <a:srgbClr val="FF6600"/>
                </a:solidFill>
                <a:sym typeface="Wingdings" panose="05000000000000000000" pitchFamily="2" charset="2"/>
              </a:rPr>
              <a:t>csillgászat</a:t>
            </a:r>
            <a:r>
              <a:rPr lang="hu-HU" sz="3600" b="1" i="1" dirty="0" smtClean="0">
                <a:solidFill>
                  <a:srgbClr val="FF6600"/>
                </a:solidFill>
                <a:sym typeface="Wingdings" panose="05000000000000000000" pitchFamily="2" charset="2"/>
              </a:rPr>
              <a:t>, vallás</a:t>
            </a:r>
          </a:p>
          <a:p>
            <a:r>
              <a:rPr lang="hu-HU" sz="3600" u="sng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Ma keresztény időszámítás van  </a:t>
            </a:r>
          </a:p>
          <a:p>
            <a:pPr marL="0" indent="0">
              <a:buNone/>
            </a:pPr>
            <a:r>
              <a:rPr lang="hu-HU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Jézus születéséhez viszonyítva: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Krisztus előtt (Kr.e. – B.C.)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600" b="1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Krisztus után (Kr.u. – A.D.)</a:t>
            </a:r>
          </a:p>
          <a:p>
            <a:pPr marL="0" indent="0">
              <a:buNone/>
            </a:pPr>
            <a:endParaRPr 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531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naptár egységei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5425" y="1629295"/>
            <a:ext cx="10116590" cy="4314305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rgbClr val="C00000"/>
                </a:solidFill>
              </a:rPr>
              <a:t>Tíz év: </a:t>
            </a:r>
            <a:r>
              <a:rPr lang="hu-HU" sz="2800" b="1" i="1" dirty="0" smtClean="0">
                <a:solidFill>
                  <a:srgbClr val="C00000"/>
                </a:solidFill>
              </a:rPr>
              <a:t>évtized </a:t>
            </a:r>
            <a:r>
              <a:rPr lang="hu-HU" sz="28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1-10: első évtized, 11-19: második évtized, stb.</a:t>
            </a:r>
            <a:endParaRPr lang="hu-HU" sz="2800" b="1" i="1" dirty="0" smtClean="0">
              <a:solidFill>
                <a:srgbClr val="C00000"/>
              </a:solidFill>
            </a:endParaRPr>
          </a:p>
          <a:p>
            <a:r>
              <a:rPr lang="hu-HU" sz="2800" b="1" dirty="0" smtClean="0">
                <a:solidFill>
                  <a:srgbClr val="7030A0"/>
                </a:solidFill>
              </a:rPr>
              <a:t>Száz év: </a:t>
            </a:r>
            <a:r>
              <a:rPr lang="hu-HU" sz="2800" b="1" i="1" dirty="0" smtClean="0">
                <a:solidFill>
                  <a:srgbClr val="7030A0"/>
                </a:solidFill>
              </a:rPr>
              <a:t>évszázad </a:t>
            </a:r>
            <a:r>
              <a:rPr lang="hu-HU" sz="28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1-99: 1. évszázad, 100-199: 2. évszázad, 1900-1999: 20 évszázad</a:t>
            </a:r>
            <a:endParaRPr lang="hu-HU" sz="2800" b="1" i="1" dirty="0" smtClean="0">
              <a:solidFill>
                <a:srgbClr val="7030A0"/>
              </a:solidFill>
            </a:endParaRPr>
          </a:p>
          <a:p>
            <a:r>
              <a:rPr lang="hu-HU" sz="2800" b="1" dirty="0" smtClean="0">
                <a:solidFill>
                  <a:srgbClr val="FF6600"/>
                </a:solidFill>
              </a:rPr>
              <a:t>Ezer év: </a:t>
            </a:r>
            <a:r>
              <a:rPr lang="hu-HU" sz="2800" b="1" i="1" dirty="0" smtClean="0">
                <a:solidFill>
                  <a:srgbClr val="FF6600"/>
                </a:solidFill>
              </a:rPr>
              <a:t>évezred </a:t>
            </a:r>
            <a:r>
              <a:rPr lang="hu-HU" sz="2800" b="1" i="1" dirty="0" smtClean="0">
                <a:solidFill>
                  <a:srgbClr val="FF6600"/>
                </a:solidFill>
                <a:sym typeface="Wingdings" panose="05000000000000000000" pitchFamily="2" charset="2"/>
              </a:rPr>
              <a:t> 1-999: 1. évezred, 1000-1999: 2. évezred</a:t>
            </a:r>
          </a:p>
          <a:p>
            <a:r>
              <a:rPr lang="hu-HU" sz="2800" b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Fontos:</a:t>
            </a:r>
            <a:r>
              <a:rPr lang="hu-HU" sz="28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0. év nincs!</a:t>
            </a:r>
          </a:p>
          <a:p>
            <a:r>
              <a:rPr lang="hu-HU" sz="2800" b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Az élet átlagos hossza</a:t>
            </a:r>
            <a:r>
              <a:rPr lang="hu-HU" sz="28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: emberöltő</a:t>
            </a:r>
            <a:endParaRPr lang="hu-H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666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Kérdések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19499" y="2133600"/>
            <a:ext cx="9285114" cy="430876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hu-HU" sz="3600" dirty="0" smtClean="0"/>
              <a:t>Hányadik évezredben vagyunk most?</a:t>
            </a:r>
          </a:p>
          <a:p>
            <a:pPr>
              <a:buFont typeface="+mj-lt"/>
              <a:buAutoNum type="arabicPeriod"/>
            </a:pPr>
            <a:r>
              <a:rPr lang="hu-HU" sz="3600" dirty="0" smtClean="0"/>
              <a:t>Hányadik évszázad Kr.u. 1222?</a:t>
            </a:r>
          </a:p>
          <a:p>
            <a:pPr>
              <a:buFont typeface="+mj-lt"/>
              <a:buAutoNum type="arabicPeriod"/>
            </a:pPr>
            <a:r>
              <a:rPr lang="hu-HU" sz="3600" dirty="0" smtClean="0"/>
              <a:t>Hányadik évszázad Kr.u. 44?</a:t>
            </a:r>
          </a:p>
          <a:p>
            <a:pPr>
              <a:buFont typeface="+mj-lt"/>
              <a:buAutoNum type="arabicPeriod"/>
            </a:pPr>
            <a:r>
              <a:rPr lang="hu-HU" sz="3600" dirty="0" smtClean="0"/>
              <a:t>Hányadik évtizedet taposod?</a:t>
            </a:r>
          </a:p>
          <a:p>
            <a:pPr>
              <a:buFont typeface="+mj-lt"/>
              <a:buAutoNum type="arabicPeriod"/>
            </a:pPr>
            <a:r>
              <a:rPr lang="hu-HU" sz="3600" dirty="0" smtClean="0"/>
              <a:t>Hányadik évszázad Kr.u. 955?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8568054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Válaszok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hu-HU" sz="3600" b="1" dirty="0" smtClean="0">
                <a:solidFill>
                  <a:srgbClr val="C00000"/>
                </a:solidFill>
              </a:rPr>
              <a:t> </a:t>
            </a:r>
            <a:r>
              <a:rPr lang="hu-HU" sz="3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3600" b="1" dirty="0" smtClean="0">
                <a:solidFill>
                  <a:srgbClr val="C00000"/>
                </a:solidFill>
              </a:rPr>
              <a:t>3. évezredben</a:t>
            </a:r>
          </a:p>
          <a:p>
            <a:pPr>
              <a:buFont typeface="+mj-lt"/>
              <a:buAutoNum type="arabicPeriod"/>
            </a:pPr>
            <a:r>
              <a:rPr lang="hu-HU" sz="3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3600" b="1" dirty="0" smtClean="0">
                <a:solidFill>
                  <a:srgbClr val="C00000"/>
                </a:solidFill>
              </a:rPr>
              <a:t>13. század</a:t>
            </a:r>
          </a:p>
          <a:p>
            <a:pPr>
              <a:buFont typeface="+mj-lt"/>
              <a:buAutoNum type="arabicPeriod"/>
            </a:pPr>
            <a:r>
              <a:rPr lang="hu-HU" sz="3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3600" b="1" dirty="0" smtClean="0">
                <a:solidFill>
                  <a:srgbClr val="C00000"/>
                </a:solidFill>
              </a:rPr>
              <a:t>1. század</a:t>
            </a:r>
          </a:p>
          <a:p>
            <a:pPr>
              <a:buFont typeface="+mj-lt"/>
              <a:buAutoNum type="arabicPeriod"/>
            </a:pPr>
            <a:r>
              <a:rPr lang="hu-HU" sz="3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3600" b="1" dirty="0" smtClean="0">
                <a:solidFill>
                  <a:srgbClr val="C00000"/>
                </a:solidFill>
              </a:rPr>
              <a:t>2. évtizedet</a:t>
            </a:r>
          </a:p>
          <a:p>
            <a:pPr>
              <a:buFont typeface="+mj-lt"/>
              <a:buAutoNum type="arabicPeriod"/>
            </a:pPr>
            <a:r>
              <a:rPr lang="hu-HU" sz="3600" b="1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3600" b="1" smtClean="0">
                <a:solidFill>
                  <a:srgbClr val="C00000"/>
                </a:solidFill>
              </a:rPr>
              <a:t>10</a:t>
            </a:r>
            <a:r>
              <a:rPr lang="hu-HU" sz="3600" b="1" dirty="0" smtClean="0">
                <a:solidFill>
                  <a:srgbClr val="C00000"/>
                </a:solidFill>
              </a:rPr>
              <a:t>. század</a:t>
            </a:r>
          </a:p>
          <a:p>
            <a:pPr>
              <a:buFont typeface="+mj-lt"/>
              <a:buAutoNum type="arabicPeriod"/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217133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215</Words>
  <Application>Microsoft Office PowerPoint</Application>
  <PresentationFormat>Szélesvásznú</PresentationFormat>
  <Paragraphs>34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Szálak</vt:lpstr>
      <vt:lpstr>Időmérés, időszámítás</vt:lpstr>
      <vt:lpstr>A naptárkészítés fontossága, alapegységei</vt:lpstr>
      <vt:lpstr>Az első naptárak, időszámítás</vt:lpstr>
      <vt:lpstr>A naptár egységei</vt:lpstr>
      <vt:lpstr>Kérdések</vt:lpstr>
      <vt:lpstr>Válaszok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Időmérés, időszámítás</dc:title>
  <dc:creator>User</dc:creator>
  <cp:lastModifiedBy>User</cp:lastModifiedBy>
  <cp:revision>5</cp:revision>
  <dcterms:created xsi:type="dcterms:W3CDTF">2021-09-30T15:25:40Z</dcterms:created>
  <dcterms:modified xsi:type="dcterms:W3CDTF">2021-09-30T16:02:16Z</dcterms:modified>
</cp:coreProperties>
</file>