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10/30/2021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Izrael és Fönícia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Az </a:t>
            </a:r>
            <a:r>
              <a:rPr lang="hu-HU" sz="4000" dirty="0" err="1"/>
              <a:t>Ó</a:t>
            </a:r>
            <a:r>
              <a:rPr lang="hu-HU" sz="4000" dirty="0" err="1" smtClean="0"/>
              <a:t>szövetéség</a:t>
            </a:r>
            <a:r>
              <a:rPr lang="hu-HU" sz="4000" dirty="0" smtClean="0"/>
              <a:t> népe – a zsidók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344753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Helyszín: Közel-Kelet, Ázsia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12396"/>
          </a:xfrm>
        </p:spPr>
        <p:txBody>
          <a:bodyPr>
            <a:noAutofit/>
          </a:bodyPr>
          <a:lstStyle/>
          <a:p>
            <a:r>
              <a:rPr lang="hu-HU" sz="2400" dirty="0" smtClean="0"/>
              <a:t>A zsidó nép történetét a Biblia tartalmazza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Biblia</a:t>
            </a:r>
            <a:r>
              <a:rPr lang="hu-HU" sz="2400" dirty="0" smtClean="0"/>
              <a:t>: Könyvek – Ószövetség</a:t>
            </a:r>
          </a:p>
          <a:p>
            <a:r>
              <a:rPr lang="hu-HU" sz="2400" dirty="0" smtClean="0"/>
              <a:t>Isten szövetsége </a:t>
            </a:r>
            <a:r>
              <a:rPr lang="hu-HU" sz="2400" b="1" i="1" dirty="0" smtClean="0">
                <a:solidFill>
                  <a:srgbClr val="002060"/>
                </a:solidFill>
              </a:rPr>
              <a:t>Ábrahám</a:t>
            </a:r>
            <a:r>
              <a:rPr lang="hu-HU" sz="2400" dirty="0" smtClean="0">
                <a:solidFill>
                  <a:srgbClr val="002060"/>
                </a:solidFill>
              </a:rPr>
              <a:t>mal</a:t>
            </a:r>
            <a:r>
              <a:rPr lang="hu-HU" sz="2400" dirty="0" smtClean="0"/>
              <a:t> </a:t>
            </a:r>
            <a:r>
              <a:rPr lang="hu-HU" sz="2400" dirty="0" smtClean="0">
                <a:sym typeface="Wingdings" panose="05000000000000000000" pitchFamily="2" charset="2"/>
              </a:rPr>
              <a:t> Zsidó: választott nép – </a:t>
            </a:r>
            <a:r>
              <a:rPr lang="hu-HU" sz="2400" u="sng" dirty="0" smtClean="0">
                <a:sym typeface="Wingdings" panose="05000000000000000000" pitchFamily="2" charset="2"/>
              </a:rPr>
              <a:t>lakhely</a:t>
            </a:r>
            <a:r>
              <a:rPr lang="hu-HU" sz="2400" dirty="0" smtClean="0">
                <a:sym typeface="Wingdings" panose="05000000000000000000" pitchFamily="2" charset="2"/>
              </a:rPr>
              <a:t>: </a:t>
            </a:r>
            <a:r>
              <a:rPr lang="hu-HU" sz="2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Kánaán</a:t>
            </a:r>
          </a:p>
          <a:p>
            <a:r>
              <a:rPr lang="hu-HU" sz="2400" b="1" i="1" dirty="0" smtClean="0">
                <a:sym typeface="Wingdings" panose="05000000000000000000" pitchFamily="2" charset="2"/>
              </a:rPr>
              <a:t>Egyistenhit</a:t>
            </a:r>
            <a:r>
              <a:rPr lang="hu-HU" sz="2400" dirty="0" smtClean="0">
                <a:sym typeface="Wingdings" panose="05000000000000000000" pitchFamily="2" charset="2"/>
              </a:rPr>
              <a:t> – mindenhol máshol többistenhit!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A zsidók fogsága Egyiptomban  </a:t>
            </a:r>
            <a:r>
              <a:rPr lang="hu-HU" sz="2400" b="1" i="1" dirty="0" smtClean="0">
                <a:sym typeface="Wingdings" panose="05000000000000000000" pitchFamily="2" charset="2"/>
              </a:rPr>
              <a:t>Jákob</a:t>
            </a:r>
            <a:r>
              <a:rPr lang="hu-HU" sz="2400" dirty="0" smtClean="0">
                <a:sym typeface="Wingdings" panose="05000000000000000000" pitchFamily="2" charset="2"/>
              </a:rPr>
              <a:t> 12 fiának egyike: </a:t>
            </a:r>
            <a:r>
              <a:rPr lang="hu-HU" sz="2400" i="1" dirty="0" smtClean="0">
                <a:sym typeface="Wingdings" panose="05000000000000000000" pitchFamily="2" charset="2"/>
              </a:rPr>
              <a:t>József </a:t>
            </a:r>
            <a:r>
              <a:rPr lang="hu-HU" sz="2400" dirty="0" smtClean="0">
                <a:sym typeface="Wingdings" panose="05000000000000000000" pitchFamily="2" charset="2"/>
              </a:rPr>
              <a:t> - eladják rabszolgának</a:t>
            </a:r>
          </a:p>
          <a:p>
            <a:r>
              <a:rPr lang="hu-HU" sz="2400" b="1" i="1" dirty="0" smtClean="0">
                <a:sym typeface="Wingdings" panose="05000000000000000000" pitchFamily="2" charset="2"/>
              </a:rPr>
              <a:t>Mózes </a:t>
            </a:r>
            <a:r>
              <a:rPr lang="hu-HU" sz="2400" dirty="0" smtClean="0">
                <a:sym typeface="Wingdings" panose="05000000000000000000" pitchFamily="2" charset="2"/>
              </a:rPr>
              <a:t>kivezeti népét Egyiptomból: szövetség Istennel  10 parancsolat – 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Letelepedés Kánaánban: </a:t>
            </a:r>
            <a:r>
              <a:rPr lang="hu-HU" sz="2400" u="sng" dirty="0" smtClean="0">
                <a:sym typeface="Wingdings" panose="05000000000000000000" pitchFamily="2" charset="2"/>
              </a:rPr>
              <a:t>Palesztina</a:t>
            </a:r>
            <a:r>
              <a:rPr lang="hu-HU" sz="2400" dirty="0" smtClean="0">
                <a:sym typeface="Wingdings" panose="05000000000000000000" pitchFamily="2" charset="2"/>
              </a:rPr>
              <a:t>  </a:t>
            </a:r>
            <a:r>
              <a:rPr lang="hu-HU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Júda</a:t>
            </a:r>
            <a:r>
              <a:rPr lang="hu-HU" sz="2400" dirty="0" smtClean="0">
                <a:sym typeface="Wingdings" panose="05000000000000000000" pitchFamily="2" charset="2"/>
              </a:rPr>
              <a:t> és </a:t>
            </a:r>
            <a:r>
              <a:rPr lang="hu-HU" sz="24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Izrael</a:t>
            </a:r>
            <a:endParaRPr lang="hu-H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hu-HU" sz="24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1277705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zsidó állam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12 zsidó törzs</a:t>
            </a:r>
          </a:p>
          <a:p>
            <a:r>
              <a:rPr lang="hu-HU" sz="2800" dirty="0" smtClean="0"/>
              <a:t>Folyamatos külső támadások</a:t>
            </a:r>
          </a:p>
          <a:p>
            <a:r>
              <a:rPr lang="hu-HU" sz="2800" b="1" i="1" dirty="0" smtClean="0"/>
              <a:t>Dávid, </a:t>
            </a:r>
            <a:r>
              <a:rPr lang="hu-HU" sz="2800" dirty="0" smtClean="0"/>
              <a:t>majd </a:t>
            </a:r>
            <a:r>
              <a:rPr lang="hu-HU" sz="2800" b="1" i="1" dirty="0" smtClean="0"/>
              <a:t>Salamon</a:t>
            </a:r>
            <a:r>
              <a:rPr lang="hu-HU" sz="2800" dirty="0" smtClean="0"/>
              <a:t> király – Kr.e. 10. század </a:t>
            </a:r>
            <a:r>
              <a:rPr lang="hu-HU" sz="2800" dirty="0" smtClean="0">
                <a:sym typeface="Wingdings" panose="05000000000000000000" pitchFamily="2" charset="2"/>
              </a:rPr>
              <a:t> </a:t>
            </a:r>
            <a:r>
              <a:rPr lang="hu-HU" sz="2800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Jeruzsálem</a:t>
            </a:r>
            <a:r>
              <a:rPr lang="hu-HU" sz="2800" dirty="0" smtClean="0">
                <a:sym typeface="Wingdings" panose="05000000000000000000" pitchFamily="2" charset="2"/>
              </a:rPr>
              <a:t> központ</a:t>
            </a:r>
          </a:p>
          <a:p>
            <a:r>
              <a:rPr lang="hu-HU" sz="2800" dirty="0" smtClean="0">
                <a:sym typeface="Wingdings" panose="05000000000000000000" pitchFamily="2" charset="2"/>
              </a:rPr>
              <a:t>Salamon, bölcs király, megépítteti a </a:t>
            </a:r>
            <a:r>
              <a:rPr lang="hu-HU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Templom</a:t>
            </a:r>
            <a:r>
              <a:rPr lang="hu-HU" sz="2800" dirty="0" smtClean="0">
                <a:sym typeface="Wingdings" panose="05000000000000000000" pitchFamily="2" charset="2"/>
              </a:rPr>
              <a:t>ot, amit a babiloniak lerombolnak (</a:t>
            </a:r>
            <a:r>
              <a:rPr lang="hu-HU" sz="2800" dirty="0" err="1" smtClean="0">
                <a:sym typeface="Wingdings" panose="05000000000000000000" pitchFamily="2" charset="2"/>
              </a:rPr>
              <a:t>Kr.e</a:t>
            </a:r>
            <a:r>
              <a:rPr lang="hu-HU" sz="2800" dirty="0" smtClean="0">
                <a:sym typeface="Wingdings" panose="05000000000000000000" pitchFamily="2" charset="2"/>
              </a:rPr>
              <a:t> 6. század – babiloni fogság)</a:t>
            </a:r>
          </a:p>
          <a:p>
            <a:r>
              <a:rPr lang="hu-HU" sz="2800" dirty="0" smtClean="0">
                <a:sym typeface="Wingdings" panose="05000000000000000000" pitchFamily="2" charset="2"/>
              </a:rPr>
              <a:t>Egy isten – egy templom, ma </a:t>
            </a:r>
            <a:r>
              <a:rPr lang="hu-HU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zsinagógák</a:t>
            </a:r>
            <a:r>
              <a:rPr lang="hu-HU" sz="2800" dirty="0" smtClean="0">
                <a:sym typeface="Wingdings" panose="05000000000000000000" pitchFamily="2" charset="2"/>
              </a:rPr>
              <a:t> vannak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- imaházak</a:t>
            </a:r>
          </a:p>
          <a:p>
            <a:endParaRPr lang="hu-HU" sz="2800" dirty="0" smtClean="0">
              <a:sym typeface="Wingdings" panose="05000000000000000000" pitchFamily="2" charset="2"/>
            </a:endParaRP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141054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Fönícia –Független </a:t>
            </a:r>
            <a:r>
              <a:rPr lang="hu-HU" dirty="0" err="1" smtClean="0"/>
              <a:t>kereskedővárosk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97527" y="1745673"/>
            <a:ext cx="10130721" cy="4646814"/>
          </a:xfrm>
        </p:spPr>
        <p:txBody>
          <a:bodyPr>
            <a:noAutofit/>
          </a:bodyPr>
          <a:lstStyle/>
          <a:p>
            <a:r>
              <a:rPr lang="hu-HU" sz="2400" u="sng" dirty="0" smtClean="0"/>
              <a:t>Elhelyezkedés</a:t>
            </a:r>
            <a:r>
              <a:rPr lang="hu-HU" sz="2400" dirty="0" smtClean="0"/>
              <a:t>: A </a:t>
            </a:r>
            <a:r>
              <a:rPr lang="hu-HU" sz="2400" b="1" dirty="0" smtClean="0">
                <a:solidFill>
                  <a:srgbClr val="0070C0"/>
                </a:solidFill>
              </a:rPr>
              <a:t>Földközi-tenger keleti partvidéke</a:t>
            </a:r>
          </a:p>
          <a:p>
            <a:r>
              <a:rPr lang="hu-HU" sz="2400" b="1" dirty="0" smtClean="0">
                <a:solidFill>
                  <a:srgbClr val="C00000"/>
                </a:solidFill>
              </a:rPr>
              <a:t>Hajózás </a:t>
            </a:r>
            <a:r>
              <a:rPr lang="hu-HU" sz="2400" dirty="0" smtClean="0">
                <a:sym typeface="Wingdings" panose="05000000000000000000" pitchFamily="2" charset="2"/>
              </a:rPr>
              <a:t> Cédrusfából hajókat ácsolnak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Hajós kereskedelem</a:t>
            </a:r>
          </a:p>
          <a:p>
            <a:r>
              <a:rPr lang="hu-HU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Bíborcsigából </a:t>
            </a:r>
            <a:r>
              <a:rPr lang="hu-HU" sz="24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bíborfesték</a:t>
            </a:r>
            <a:r>
              <a:rPr lang="hu-HU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hu-HU" sz="2400" dirty="0" smtClean="0">
                <a:sym typeface="Wingdings" panose="05000000000000000000" pitchFamily="2" charset="2"/>
              </a:rPr>
              <a:t>előállítása  drága kelmék, királyok festőanyaga</a:t>
            </a:r>
          </a:p>
          <a:p>
            <a:r>
              <a:rPr lang="hu-HU" sz="2400" u="sng" dirty="0" smtClean="0">
                <a:sym typeface="Wingdings" panose="05000000000000000000" pitchFamily="2" charset="2"/>
              </a:rPr>
              <a:t>Fontos városok</a:t>
            </a:r>
            <a:r>
              <a:rPr lang="hu-HU" sz="2400" dirty="0" smtClean="0">
                <a:sym typeface="Wingdings" panose="05000000000000000000" pitchFamily="2" charset="2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Büblosz</a:t>
            </a:r>
            <a:r>
              <a:rPr lang="hu-HU" sz="2400" dirty="0" smtClean="0">
                <a:sym typeface="Wingdings" panose="05000000000000000000" pitchFamily="2" charset="2"/>
              </a:rPr>
              <a:t>  papiruszt szállítanak a görögöknek  </a:t>
            </a:r>
            <a:r>
              <a:rPr lang="hu-HU" sz="2400" dirty="0" err="1" smtClean="0">
                <a:sym typeface="Wingdings" panose="05000000000000000000" pitchFamily="2" charset="2"/>
              </a:rPr>
              <a:t>bilblia</a:t>
            </a:r>
            <a:endParaRPr lang="hu-HU" sz="2400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Türosz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Karthágó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u="sng" dirty="0" smtClean="0">
                <a:sym typeface="Wingdings" panose="05000000000000000000" pitchFamily="2" charset="2"/>
              </a:rPr>
              <a:t>Fontos találmány</a:t>
            </a:r>
            <a:r>
              <a:rPr lang="hu-HU" sz="2400" dirty="0" smtClean="0">
                <a:sym typeface="Wingdings" panose="05000000000000000000" pitchFamily="2" charset="2"/>
              </a:rPr>
              <a:t>: 22 mássalhangzóból álló </a:t>
            </a:r>
            <a:r>
              <a:rPr lang="hu-HU" sz="2400" b="1" i="1" dirty="0" smtClean="0">
                <a:sym typeface="Wingdings" panose="05000000000000000000" pitchFamily="2" charset="2"/>
              </a:rPr>
              <a:t>betűírás</a:t>
            </a:r>
            <a:endParaRPr lang="hu-HU" sz="2400" b="1" i="1" dirty="0"/>
          </a:p>
        </p:txBody>
      </p:sp>
    </p:spTree>
    <p:extLst>
      <p:ext uri="{BB962C8B-B14F-4D97-AF65-F5344CB8AC3E}">
        <p14:creationId xmlns:p14="http://schemas.microsoft.com/office/powerpoint/2010/main" val="16020191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betű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TM03090434[[fn=Fabetű]]</Template>
  <TotalTime>39</TotalTime>
  <Words>179</Words>
  <Application>Microsoft Office PowerPoint</Application>
  <PresentationFormat>Szélesvásznú</PresentationFormat>
  <Paragraphs>26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Fabetű</vt:lpstr>
      <vt:lpstr>Izrael és Fönícia</vt:lpstr>
      <vt:lpstr>Helyszín: Közel-Kelet, Ázsia</vt:lpstr>
      <vt:lpstr>A zsidó állam</vt:lpstr>
      <vt:lpstr>Fönícia –Független kereskedővárosk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Izrael és Fönícia</dc:title>
  <dc:creator>User</dc:creator>
  <cp:lastModifiedBy>User</cp:lastModifiedBy>
  <cp:revision>8</cp:revision>
  <dcterms:created xsi:type="dcterms:W3CDTF">2021-10-30T15:18:08Z</dcterms:created>
  <dcterms:modified xsi:type="dcterms:W3CDTF">2021-10-30T15:57:20Z</dcterms:modified>
</cp:coreProperties>
</file>